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310" r:id="rId4"/>
    <p:sldId id="258" r:id="rId5"/>
    <p:sldId id="259" r:id="rId6"/>
    <p:sldId id="311" r:id="rId7"/>
    <p:sldId id="265" r:id="rId8"/>
    <p:sldId id="266" r:id="rId9"/>
    <p:sldId id="267" r:id="rId10"/>
    <p:sldId id="302" r:id="rId11"/>
    <p:sldId id="260" r:id="rId12"/>
    <p:sldId id="262" r:id="rId13"/>
    <p:sldId id="261" r:id="rId14"/>
    <p:sldId id="263" r:id="rId15"/>
    <p:sldId id="264" r:id="rId16"/>
    <p:sldId id="274" r:id="rId17"/>
    <p:sldId id="268" r:id="rId18"/>
    <p:sldId id="269" r:id="rId19"/>
    <p:sldId id="270" r:id="rId20"/>
    <p:sldId id="273" r:id="rId21"/>
    <p:sldId id="301" r:id="rId22"/>
    <p:sldId id="300" r:id="rId23"/>
    <p:sldId id="271" r:id="rId24"/>
    <p:sldId id="294" r:id="rId25"/>
    <p:sldId id="303" r:id="rId26"/>
    <p:sldId id="305" r:id="rId27"/>
    <p:sldId id="292" r:id="rId28"/>
    <p:sldId id="293" r:id="rId29"/>
    <p:sldId id="277" r:id="rId30"/>
    <p:sldId id="278" r:id="rId31"/>
    <p:sldId id="279" r:id="rId32"/>
    <p:sldId id="281" r:id="rId33"/>
    <p:sldId id="282" r:id="rId34"/>
    <p:sldId id="283" r:id="rId35"/>
    <p:sldId id="284" r:id="rId36"/>
    <p:sldId id="285" r:id="rId37"/>
    <p:sldId id="287" r:id="rId38"/>
    <p:sldId id="289" r:id="rId39"/>
    <p:sldId id="291" r:id="rId40"/>
    <p:sldId id="297" r:id="rId41"/>
    <p:sldId id="275" r:id="rId42"/>
    <p:sldId id="299" r:id="rId43"/>
    <p:sldId id="315" r:id="rId44"/>
    <p:sldId id="316" r:id="rId45"/>
    <p:sldId id="317" r:id="rId46"/>
    <p:sldId id="318" r:id="rId47"/>
    <p:sldId id="319" r:id="rId48"/>
    <p:sldId id="312" r:id="rId49"/>
    <p:sldId id="313" r:id="rId50"/>
    <p:sldId id="314" r:id="rId51"/>
    <p:sldId id="296" r:id="rId52"/>
    <p:sldId id="298" r:id="rId53"/>
    <p:sldId id="295" r:id="rId5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/>
    <p:restoredTop sz="86859"/>
  </p:normalViewPr>
  <p:slideViewPr>
    <p:cSldViewPr snapToGrid="0">
      <p:cViewPr varScale="1">
        <p:scale>
          <a:sx n="117" d="100"/>
          <a:sy n="117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-26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95530-4D69-A744-81CC-BF0AA5E372A8}" type="datetimeFigureOut">
              <a:rPr kumimoji="1" lang="ko-Kore-KR" altLang="en-US" smtClean="0"/>
              <a:t>7/17/25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20F35-DE7C-8B48-B976-EABD9C2C000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2123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백준 그룹 들어가서 리뷰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20F35-DE7C-8B48-B976-EABD9C2C000D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504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과제아닌</a:t>
            </a:r>
            <a:r>
              <a:rPr kumimoji="1" lang="ko-KR" altLang="en-US" dirty="0"/>
              <a:t> 과제로 </a:t>
            </a:r>
            <a:r>
              <a:rPr kumimoji="1" lang="en-US" altLang="ko-KR" dirty="0"/>
              <a:t>STL</a:t>
            </a:r>
            <a:r>
              <a:rPr kumimoji="1" lang="ko-KR" altLang="en-US" dirty="0"/>
              <a:t>별 특성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시간복잡도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공간복잡도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같은것</a:t>
            </a:r>
            <a:r>
              <a:rPr kumimoji="1" lang="en-US" altLang="ko-KR" dirty="0"/>
              <a:t>)</a:t>
            </a:r>
            <a:r>
              <a:rPr kumimoji="1" lang="ko-KR" altLang="en-US" dirty="0"/>
              <a:t> 공부해보기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20F35-DE7C-8B48-B976-EABD9C2C000D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8349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1</a:t>
            </a:r>
            <a:r>
              <a:rPr kumimoji="1" lang="ko-KR" altLang="en-US" dirty="0" err="1"/>
              <a:t>트에</a:t>
            </a:r>
            <a:r>
              <a:rPr kumimoji="1" lang="ko-KR" altLang="en-US" dirty="0"/>
              <a:t> 정답내기 어렵다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쉬운 문제일수록</a:t>
            </a:r>
            <a:r>
              <a:rPr kumimoji="1" lang="en-US" altLang="ko-KR" dirty="0"/>
              <a:t>(1</a:t>
            </a:r>
            <a:r>
              <a:rPr kumimoji="1" lang="ko-KR" altLang="en-US" dirty="0" err="1"/>
              <a:t>트에</a:t>
            </a:r>
            <a:r>
              <a:rPr kumimoji="1" lang="ko-KR" altLang="en-US" dirty="0"/>
              <a:t> 정답 </a:t>
            </a:r>
            <a:r>
              <a:rPr kumimoji="1" lang="ko-KR" altLang="en-US" dirty="0" err="1"/>
              <a:t>낼수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있을것같은</a:t>
            </a:r>
            <a:r>
              <a:rPr kumimoji="1" lang="ko-KR" altLang="en-US" dirty="0"/>
              <a:t> 문제</a:t>
            </a:r>
            <a:r>
              <a:rPr kumimoji="1" lang="en-US" altLang="ko-KR" dirty="0"/>
              <a:t>)</a:t>
            </a:r>
            <a:r>
              <a:rPr kumimoji="1" lang="ko-KR" altLang="en-US" dirty="0"/>
              <a:t> 빨리 풀어야 하고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어려운 문제일수록 최대한 기능별로 잘 나눠서 </a:t>
            </a:r>
            <a:r>
              <a:rPr kumimoji="1" lang="ko-KR" altLang="en-US" dirty="0" err="1"/>
              <a:t>구현하는게</a:t>
            </a:r>
            <a:r>
              <a:rPr kumimoji="1" lang="ko-KR" altLang="en-US" dirty="0"/>
              <a:t> 좋음</a:t>
            </a:r>
            <a:endParaRPr kumimoji="1" lang="en-US" altLang="ko-KR" dirty="0"/>
          </a:p>
          <a:p>
            <a:r>
              <a:rPr kumimoji="1" lang="ko-KR" altLang="en-US" dirty="0"/>
              <a:t>특히 </a:t>
            </a:r>
            <a:r>
              <a:rPr kumimoji="1" lang="en-US" altLang="ko-KR" dirty="0"/>
              <a:t>if</a:t>
            </a:r>
            <a:r>
              <a:rPr kumimoji="1" lang="ko-KR" altLang="en-US" dirty="0"/>
              <a:t>문 안에 </a:t>
            </a:r>
            <a:r>
              <a:rPr kumimoji="1" lang="en-US" altLang="ko-KR" dirty="0"/>
              <a:t>if</a:t>
            </a:r>
            <a:r>
              <a:rPr kumimoji="1" lang="ko-KR" altLang="en-US" dirty="0"/>
              <a:t>문 많이 넣는 구조 조심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다중 </a:t>
            </a:r>
            <a:r>
              <a:rPr kumimoji="1" lang="en-US" altLang="ko-KR" dirty="0"/>
              <a:t>if-else</a:t>
            </a:r>
            <a:r>
              <a:rPr kumimoji="1" lang="ko-KR" altLang="en-US" dirty="0"/>
              <a:t>문 중첩 구조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함수 안에 기능이 너무 늘어지면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나중에 </a:t>
            </a:r>
            <a:r>
              <a:rPr kumimoji="1" lang="ko-KR" altLang="en-US" dirty="0" err="1"/>
              <a:t>디버깅할때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힘듬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예상할수</a:t>
            </a:r>
            <a:r>
              <a:rPr kumimoji="1" lang="ko-KR" altLang="en-US" dirty="0"/>
              <a:t> 없는 결과가 나오거나 </a:t>
            </a:r>
            <a:r>
              <a:rPr kumimoji="1" lang="ko-KR" altLang="en-US" dirty="0" err="1"/>
              <a:t>손댈수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없을정도로</a:t>
            </a:r>
            <a:r>
              <a:rPr kumimoji="1" lang="ko-KR" altLang="en-US" dirty="0"/>
              <a:t> 가서 처음부터 다시 </a:t>
            </a:r>
            <a:r>
              <a:rPr kumimoji="1" lang="ko-KR" altLang="en-US" dirty="0" err="1"/>
              <a:t>풀어야하거나</a:t>
            </a:r>
            <a:endParaRPr kumimoji="1" lang="en-US" altLang="ko-KR" dirty="0"/>
          </a:p>
          <a:p>
            <a:r>
              <a:rPr kumimoji="1" lang="ko-KR" altLang="en-US" dirty="0"/>
              <a:t>스프링 아시나요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몇몇 분들은 이미 공부하고 </a:t>
            </a:r>
            <a:r>
              <a:rPr kumimoji="1" lang="ko-KR" altLang="en-US" dirty="0" err="1"/>
              <a:t>있던거같은데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스프링의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즉 객체지향의 제일 중요한 </a:t>
            </a:r>
            <a:r>
              <a:rPr kumimoji="1" lang="ko-KR" altLang="en-US" dirty="0" err="1"/>
              <a:t>원칙중</a:t>
            </a:r>
            <a:r>
              <a:rPr kumimoji="1" lang="ko-KR" altLang="en-US" dirty="0"/>
              <a:t> 하나가 단일 책임 원칙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하나의 함수는 하나의 기능만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디버깅을 쉽게 하는 방법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일단 제일 </a:t>
            </a:r>
            <a:r>
              <a:rPr kumimoji="1" lang="ko-KR" altLang="en-US" dirty="0" err="1"/>
              <a:t>중요한건</a:t>
            </a:r>
            <a:r>
              <a:rPr kumimoji="1" lang="ko-KR" altLang="en-US" dirty="0"/>
              <a:t> 처음부터 최대한 잘 설계해서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디버깅이 용이한 구조로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20F35-DE7C-8B48-B976-EABD9C2C000D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1970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진짜 나이브하게는 </a:t>
            </a:r>
            <a:r>
              <a:rPr kumimoji="1" lang="en-US" altLang="ko-KR" dirty="0"/>
              <a:t>400ms -&gt; 200ms</a:t>
            </a:r>
            <a:r>
              <a:rPr kumimoji="1" lang="ko-KR" altLang="en-US" dirty="0"/>
              <a:t> 이정도로 최적화됨</a:t>
            </a:r>
            <a:r>
              <a:rPr kumimoji="1" lang="en-US" altLang="ko-KR" dirty="0"/>
              <a:t>(</a:t>
            </a:r>
            <a:r>
              <a:rPr kumimoji="1" lang="ko-KR" altLang="en-US" dirty="0"/>
              <a:t>보통 입력이 그렇게 많진 않지만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20F35-DE7C-8B48-B976-EABD9C2C000D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0689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20F35-DE7C-8B48-B976-EABD9C2C000D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7461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발표할사람</a:t>
            </a:r>
            <a:r>
              <a:rPr kumimoji="1" lang="ko-KR" altLang="en-US" dirty="0"/>
              <a:t> </a:t>
            </a:r>
            <a:r>
              <a:rPr kumimoji="1" lang="en-US" altLang="ko-KR" dirty="0"/>
              <a:t>?</a:t>
            </a:r>
            <a:br>
              <a:rPr kumimoji="1" lang="en-US" altLang="ko-KR" dirty="0"/>
            </a:br>
            <a:r>
              <a:rPr kumimoji="1" lang="en-US" altLang="ko-KR" dirty="0"/>
              <a:t>2.</a:t>
            </a:r>
            <a:r>
              <a:rPr kumimoji="1" lang="ko-KR" altLang="en-US" dirty="0"/>
              <a:t> 발표 </a:t>
            </a:r>
            <a:r>
              <a:rPr kumimoji="1" lang="ko-KR" altLang="en-US" dirty="0" err="1"/>
              <a:t>아닌사람도</a:t>
            </a:r>
            <a:r>
              <a:rPr kumimoji="1" lang="ko-KR" altLang="en-US" dirty="0"/>
              <a:t> 발표자료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문제풀이노트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 err="1"/>
              <a:t>개씩은</a:t>
            </a:r>
            <a:r>
              <a:rPr kumimoji="1" lang="ko-KR" altLang="en-US" dirty="0"/>
              <a:t> 꼭 </a:t>
            </a:r>
            <a:r>
              <a:rPr kumimoji="1" lang="ko-KR" altLang="en-US" dirty="0" err="1"/>
              <a:t>써볼것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검사는 안함</a:t>
            </a:r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본인이 푼 </a:t>
            </a:r>
            <a:r>
              <a:rPr kumimoji="1" lang="ko-KR" altLang="en-US" dirty="0" err="1"/>
              <a:t>문제중에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자신있는거</a:t>
            </a:r>
            <a:r>
              <a:rPr kumimoji="1" lang="ko-KR" altLang="en-US" dirty="0"/>
              <a:t> 발표</a:t>
            </a:r>
            <a:r>
              <a:rPr kumimoji="1" lang="en-US" altLang="ko-KR" dirty="0"/>
              <a:t>(</a:t>
            </a:r>
            <a:r>
              <a:rPr kumimoji="1" lang="ko-KR" altLang="en-US" dirty="0"/>
              <a:t>내 풀이 </a:t>
            </a:r>
            <a:r>
              <a:rPr kumimoji="1" lang="ko-KR" altLang="en-US" dirty="0" err="1"/>
              <a:t>개쩌는데</a:t>
            </a:r>
            <a:r>
              <a:rPr kumimoji="1" lang="en-US" altLang="ko-KR" dirty="0"/>
              <a:t>?</a:t>
            </a:r>
            <a:r>
              <a:rPr kumimoji="1" lang="ko-KR" altLang="en-US" dirty="0"/>
              <a:t> 아니면 이 문제 </a:t>
            </a:r>
            <a:r>
              <a:rPr kumimoji="1" lang="ko-KR" altLang="en-US" dirty="0" err="1"/>
              <a:t>개어려웠는데</a:t>
            </a:r>
            <a:r>
              <a:rPr kumimoji="1" lang="ko-KR" altLang="en-US" dirty="0"/>
              <a:t> 잘 풀었는데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하는거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푼 문제는 남의 풀이 </a:t>
            </a:r>
            <a:r>
              <a:rPr kumimoji="1" lang="ko-KR" altLang="en-US" dirty="0" err="1"/>
              <a:t>보는것도</a:t>
            </a:r>
            <a:r>
              <a:rPr kumimoji="1" lang="ko-KR" altLang="en-US" dirty="0"/>
              <a:t> 좋음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백준 </a:t>
            </a:r>
            <a:r>
              <a:rPr kumimoji="1" lang="en-US" altLang="ko-KR" dirty="0"/>
              <a:t>gok5959 </a:t>
            </a:r>
            <a:r>
              <a:rPr kumimoji="1" lang="ko-KR" altLang="en-US" dirty="0"/>
              <a:t>검색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블로그 검색 가능 혹은 생성형 </a:t>
            </a:r>
            <a:r>
              <a:rPr kumimoji="1" lang="en-US" altLang="ko-KR" dirty="0"/>
              <a:t>AI</a:t>
            </a:r>
            <a:r>
              <a:rPr kumimoji="1" lang="ko-KR" altLang="en-US" dirty="0" err="1"/>
              <a:t>한테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물어봐도됨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여기서 더 개선할 방법이 있어</a:t>
            </a:r>
            <a:r>
              <a:rPr kumimoji="1" lang="en-US" altLang="ko-KR" dirty="0"/>
              <a:t>?)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20F35-DE7C-8B48-B976-EABD9C2C000D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970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20F35-DE7C-8B48-B976-EABD9C2C000D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7321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벡터로 초기화 안하고 풀어서 시간초과난 애들 언급해주기</a:t>
            </a:r>
            <a:r>
              <a:rPr kumimoji="1" lang="en-US" altLang="ko-KR" dirty="0"/>
              <a:t>(Array Doubling)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20F35-DE7C-8B48-B976-EABD9C2C000D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7652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Min-heap</a:t>
            </a:r>
            <a:r>
              <a:rPr kumimoji="1" lang="ko-KR" altLang="en-US" dirty="0" err="1"/>
              <a:t>인거</a:t>
            </a:r>
            <a:r>
              <a:rPr kumimoji="1" lang="ko-KR" altLang="en-US" dirty="0"/>
              <a:t> 알려주기 이 풀이가 이해 안되면 직접 </a:t>
            </a:r>
            <a:r>
              <a:rPr kumimoji="1" lang="en-US" altLang="ko-KR" dirty="0"/>
              <a:t>min-heap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n^2</a:t>
            </a:r>
            <a:r>
              <a:rPr kumimoji="1" lang="ko-KR" altLang="en-US" dirty="0"/>
              <a:t>개 </a:t>
            </a:r>
            <a:r>
              <a:rPr kumimoji="1" lang="ko-KR" altLang="en-US" dirty="0" err="1"/>
              <a:t>넣는거</a:t>
            </a:r>
            <a:r>
              <a:rPr kumimoji="1" lang="ko-KR" altLang="en-US" dirty="0"/>
              <a:t> 생각해보고 자율적으로 </a:t>
            </a:r>
            <a:r>
              <a:rPr kumimoji="1" lang="ko-KR" altLang="en-US" dirty="0" err="1"/>
              <a:t>검사받으라하기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20F35-DE7C-8B48-B976-EABD9C2C000D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9365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최적화 개념은 뒤에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20F35-DE7C-8B48-B976-EABD9C2C000D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398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8EAAC-A633-0A4B-9164-247FEC43C8DA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0792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8EAAC-A633-0A4B-9164-247FEC43C8DA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7985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잘 설계하지 않고 문제부터 풀면 삽질하게 된다</a:t>
            </a:r>
            <a:endParaRPr kumimoji="1" lang="en-US" altLang="ko-KR" dirty="0"/>
          </a:p>
          <a:p>
            <a:r>
              <a:rPr kumimoji="1" lang="ko-KR" altLang="en-US" dirty="0"/>
              <a:t>예를 들면 문제에 적합하지 않은 자료구조나 알고리즘을 사용해서 틀렸는데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더 고치면 </a:t>
            </a:r>
            <a:r>
              <a:rPr kumimoji="1" lang="ko-KR" altLang="en-US" dirty="0" err="1"/>
              <a:t>될줄알고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무한디버깅하는경우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20F35-DE7C-8B48-B976-EABD9C2C000D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0067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2500</a:t>
            </a:r>
            <a:r>
              <a:rPr kumimoji="1" lang="ko-KR" altLang="en-US" dirty="0"/>
              <a:t>만인 이유 설명 </a:t>
            </a:r>
            <a:r>
              <a:rPr kumimoji="1" lang="en-US" altLang="ko-KR" dirty="0"/>
              <a:t>2500</a:t>
            </a:r>
            <a:r>
              <a:rPr kumimoji="1" lang="ko-KR" altLang="en-US" dirty="0"/>
              <a:t>만 * </a:t>
            </a:r>
            <a:r>
              <a:rPr kumimoji="1" lang="en-US" altLang="ko-KR" dirty="0"/>
              <a:t>4</a:t>
            </a:r>
            <a:r>
              <a:rPr kumimoji="1" lang="ko-KR" altLang="en-US" dirty="0"/>
              <a:t>바이트 </a:t>
            </a:r>
            <a:r>
              <a:rPr kumimoji="1" lang="en-US" altLang="ko-KR" dirty="0"/>
              <a:t>1</a:t>
            </a:r>
            <a:r>
              <a:rPr kumimoji="1" lang="ko-KR" altLang="en-US" dirty="0" err="1"/>
              <a:t>억바이트</a:t>
            </a:r>
            <a:endParaRPr kumimoji="1" lang="en-US" altLang="ko-KR" dirty="0"/>
          </a:p>
          <a:p>
            <a:r>
              <a:rPr kumimoji="1" lang="ko-KR" altLang="en-US" dirty="0"/>
              <a:t>전역변수에 대략 </a:t>
            </a:r>
            <a:r>
              <a:rPr kumimoji="1" lang="en-US" altLang="ko-KR" dirty="0"/>
              <a:t>1</a:t>
            </a:r>
            <a:r>
              <a:rPr kumimoji="1" lang="ko-KR" altLang="en-US" dirty="0" err="1"/>
              <a:t>억바이트</a:t>
            </a:r>
            <a:r>
              <a:rPr kumimoji="1" lang="ko-KR" altLang="en-US" dirty="0"/>
              <a:t> 할당할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개발환경마다 다르지만 보통 채점환경에선 이렇게 책정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20F35-DE7C-8B48-B976-EABD9C2C000D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0973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17C72-3121-FC2D-18C2-57062D67C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FF7D6B-A954-FE5E-17FA-A9C56BF08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E7384D-F5C1-82EA-3599-8266E5B67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DDF-160F-A542-8899-29CC9034380F}" type="datetimeFigureOut">
              <a:rPr kumimoji="1" lang="ko-Kore-KR" altLang="en-US" smtClean="0"/>
              <a:t>7/17/25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6A2770-F222-93B7-DB70-B76F0F7AB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167B25-42D8-734D-C693-8748399B1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8BA8-8DE9-334C-91CC-4B8070D270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334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FAE84-64D4-0785-01B8-C846BACE8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F53360-AF65-4D72-4CF7-B35B74A6C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ACF3C-A462-C701-6D32-83E314431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DDF-160F-A542-8899-29CC9034380F}" type="datetimeFigureOut">
              <a:rPr kumimoji="1" lang="ko-Kore-KR" altLang="en-US" smtClean="0"/>
              <a:t>7/17/25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6616A4-66D3-6A7E-88D3-08B26C4B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BDAE11-7D13-E444-1A86-A54A36F16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8BA8-8DE9-334C-91CC-4B8070D270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2154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CE69EB-7DDF-D812-F7B8-D4C3B4FE46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1ADFD3-47AA-BF2F-96A0-0D3046D7E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BDE95-1971-48B0-FF74-F6EA047F0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DDF-160F-A542-8899-29CC9034380F}" type="datetimeFigureOut">
              <a:rPr kumimoji="1" lang="ko-Kore-KR" altLang="en-US" smtClean="0"/>
              <a:t>7/17/25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43FB2E-263B-0931-B4EF-92F15ABAF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1872B-0221-FB56-4B3E-E822E0020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8BA8-8DE9-334C-91CC-4B8070D270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172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F2323-1C9D-1780-6AC4-285A0096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7A829D-3662-DE50-A03A-DE92433A5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68AA7-E00F-5968-3232-2860194C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DDF-160F-A542-8899-29CC9034380F}" type="datetimeFigureOut">
              <a:rPr kumimoji="1" lang="ko-Kore-KR" altLang="en-US" smtClean="0"/>
              <a:t>7/17/25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73377-DC65-77FA-B6D0-32D8042A6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9633F-9781-1961-B79E-6E154D73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8BA8-8DE9-334C-91CC-4B8070D270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983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322B3-BE7A-FCB2-64D5-17982D94A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C6F12E-8925-59CC-9BC2-31567944E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9BB7CB-5249-AB6D-FD11-C48068CF0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DDF-160F-A542-8899-29CC9034380F}" type="datetimeFigureOut">
              <a:rPr kumimoji="1" lang="ko-Kore-KR" altLang="en-US" smtClean="0"/>
              <a:t>7/17/25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F9F18B-489A-6D62-BDD7-006A59C53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5EBDBC-7F81-B894-89F0-C04423E4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8BA8-8DE9-334C-91CC-4B8070D270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984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9F1C8-D10B-AB87-46CD-01712C1D2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F78595-B317-21A1-B775-641A6FE3E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8B5CDA-B5DD-31FB-8A5F-59089F512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11C62A-DE86-251B-AA6B-3396BE926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DDF-160F-A542-8899-29CC9034380F}" type="datetimeFigureOut">
              <a:rPr kumimoji="1" lang="ko-Kore-KR" altLang="en-US" smtClean="0"/>
              <a:t>7/17/25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17EB6B-AD06-4798-01DC-EC3B0E7EF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3B1C3-3248-D4B7-DCCB-23CA1A9B8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8BA8-8DE9-334C-91CC-4B8070D270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0455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E8D14D-1A10-A3F0-2D16-00E5B09A2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FFFFE3-D2F8-7817-B107-30BB5708E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80B155-534A-07C3-46EF-5B5B4587B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55E228-01CF-9E15-E532-EAF1EF46A7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84D74E-1B1E-961C-CE8C-09FC9C3D5F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C2116A-0F65-C3BC-4421-589881DDD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DDF-160F-A542-8899-29CC9034380F}" type="datetimeFigureOut">
              <a:rPr kumimoji="1" lang="ko-Kore-KR" altLang="en-US" smtClean="0"/>
              <a:t>7/17/25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6BD70C-77E6-1835-1D0B-DDA548487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5B3CEA-1F70-A07E-E714-FD4BD8BC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8BA8-8DE9-334C-91CC-4B8070D270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5933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818D3B-C9C0-38DD-907A-63BD4CEC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DCCF31-C8AB-6315-818A-B91E8A895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DDF-160F-A542-8899-29CC9034380F}" type="datetimeFigureOut">
              <a:rPr kumimoji="1" lang="ko-Kore-KR" altLang="en-US" smtClean="0"/>
              <a:t>7/17/25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E9FAAC-1647-18EA-A93C-FEE73CE34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5388C1-1631-B014-BAD5-9F1CA10B0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8BA8-8DE9-334C-91CC-4B8070D270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841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714D26-1335-6EC2-C4CA-ECE25118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DDF-160F-A542-8899-29CC9034380F}" type="datetimeFigureOut">
              <a:rPr kumimoji="1" lang="ko-Kore-KR" altLang="en-US" smtClean="0"/>
              <a:t>7/17/25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C1F81C-C49B-9385-C6C3-79F34DFD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0ABB99-8C49-5C6A-BA7C-34259A72A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8BA8-8DE9-334C-91CC-4B8070D270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9205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2238B-43E7-97A2-0214-E5BA9E7C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E9BEDD-19C1-45F5-A8A0-D8B6FB04D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4F518-7FF0-B663-9628-C68E09C82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96B92F-F219-FC5F-A7D6-1AB393881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DDF-160F-A542-8899-29CC9034380F}" type="datetimeFigureOut">
              <a:rPr kumimoji="1" lang="ko-Kore-KR" altLang="en-US" smtClean="0"/>
              <a:t>7/17/25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BBC56F-DA31-88EA-8871-9E75E581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A3AF08-99AF-2DA8-4B47-192579C9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8BA8-8DE9-334C-91CC-4B8070D270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502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B1881-207A-7183-85CB-23B66EF27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67887F-0721-F959-9D31-F4A4737F6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D9F82B-1FFE-4F6F-C594-AB395D150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4D33A9-A4B2-74EC-A32D-AB879DC7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DDDF-160F-A542-8899-29CC9034380F}" type="datetimeFigureOut">
              <a:rPr kumimoji="1" lang="ko-Kore-KR" altLang="en-US" smtClean="0"/>
              <a:t>7/17/25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69DC51-B88B-8377-07A7-F8907AE3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7AEB7B-C435-FC32-683D-88BE2CD3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8BA8-8DE9-334C-91CC-4B8070D270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7724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25F94A-B78A-5313-A8AC-6A4837AD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72BAE6-07BC-25B6-0DB7-E29B8AE16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E59656-0F2D-7DFF-26F2-001ACD0FF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CDDDF-160F-A542-8899-29CC9034380F}" type="datetimeFigureOut">
              <a:rPr kumimoji="1" lang="ko-Kore-KR" altLang="en-US" smtClean="0"/>
              <a:t>7/17/25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81D46-4D86-8382-BEF9-758FF72AE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96471-C328-0E0B-D346-5EDC07BF7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58BA8-8DE9-334C-91CC-4B8070D270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822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in-coder.com/c%EC%96%B8%EC%96%B4-c-vector-%EC%A0%95%EB%A6%AC-%EB%B0%8F-%EC%82%AC%EC%9A%A9%EB%B2%95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school.programmers.co.kr/learn/courses/30/lessons/8130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micpc.net/problem/1963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59FF2E4-338D-BC09-4B4A-2A3D458C6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59347"/>
            <a:ext cx="10909640" cy="1687814"/>
          </a:xfrm>
        </p:spPr>
        <p:txBody>
          <a:bodyPr anchor="b">
            <a:normAutofit fontScale="90000"/>
          </a:bodyPr>
          <a:lstStyle/>
          <a:p>
            <a:br>
              <a:rPr kumimoji="1" lang="en-US" altLang="ko-KR" sz="5600" dirty="0"/>
            </a:br>
            <a:br>
              <a:rPr kumimoji="1" lang="en-US" altLang="ko-KR" sz="5600" dirty="0"/>
            </a:br>
            <a:br>
              <a:rPr kumimoji="1" lang="en-US" altLang="ko-KR" sz="5600" dirty="0"/>
            </a:br>
            <a:r>
              <a:rPr kumimoji="1" lang="en-US" altLang="ko-KR" sz="5600" dirty="0"/>
              <a:t>1</a:t>
            </a:r>
            <a:r>
              <a:rPr kumimoji="1" lang="ko-KR" altLang="en-US" sz="5600" dirty="0"/>
              <a:t>주차</a:t>
            </a:r>
            <a:br>
              <a:rPr kumimoji="1" lang="en-US" altLang="ko-KR" sz="5600" dirty="0"/>
            </a:br>
            <a:r>
              <a:rPr kumimoji="1" lang="ko-KR" altLang="en-US" sz="5600" dirty="0" err="1"/>
              <a:t>시간복잡도</a:t>
            </a:r>
            <a:r>
              <a:rPr kumimoji="1" lang="ko-KR" altLang="en-US" sz="5600" dirty="0"/>
              <a:t> </a:t>
            </a:r>
            <a:r>
              <a:rPr kumimoji="1" lang="en-US" altLang="ko-KR" sz="5600" dirty="0"/>
              <a:t>/</a:t>
            </a:r>
            <a:r>
              <a:rPr kumimoji="1" lang="ko-KR" altLang="en-US" sz="5600" dirty="0"/>
              <a:t> 자료구조</a:t>
            </a:r>
            <a:br>
              <a:rPr kumimoji="1" lang="en-US" altLang="ko-KR" sz="5600" dirty="0"/>
            </a:br>
            <a:endParaRPr kumimoji="1" lang="ko-Kore-KR" altLang="en-US" sz="56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6FE7314-A740-A989-3A5F-E504A3E53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7505" y="538540"/>
            <a:ext cx="3552393" cy="27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230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3A481-DBA5-ED9D-8BEB-FB7D997B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C++ </a:t>
            </a:r>
            <a:r>
              <a:rPr kumimoji="1" lang="ko-Kore-KR" altLang="en-US" dirty="0"/>
              <a:t>입출력</a:t>
            </a:r>
            <a:r>
              <a:rPr kumimoji="1" lang="ko-KR" altLang="en-US" dirty="0"/>
              <a:t> 속도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FB67B-CD66-AB11-F27A-80A954F78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&lt;=</a:t>
            </a:r>
            <a:r>
              <a:rPr kumimoji="1" lang="ko-KR" altLang="en-US" dirty="0"/>
              <a:t> 시간초과 코드   정답 코드</a:t>
            </a:r>
            <a:r>
              <a:rPr kumimoji="1" lang="en-US" altLang="ko-KR" dirty="0"/>
              <a:t>=&gt;</a:t>
            </a:r>
          </a:p>
          <a:p>
            <a:r>
              <a:rPr kumimoji="1" lang="en-US" altLang="ko-KR" dirty="0" err="1"/>
              <a:t>e</a:t>
            </a:r>
            <a:r>
              <a:rPr kumimoji="1" lang="en-US" altLang="ko-Kore-KR" dirty="0" err="1"/>
              <a:t>ndl</a:t>
            </a:r>
            <a:r>
              <a:rPr kumimoji="1" lang="ko-KR" altLang="en-US" dirty="0"/>
              <a:t>을 사용하면</a:t>
            </a:r>
            <a:r>
              <a:rPr kumimoji="1" lang="en-US" altLang="ko-KR" dirty="0"/>
              <a:t> </a:t>
            </a:r>
            <a:r>
              <a:rPr kumimoji="1" lang="ko-KR" altLang="en-US" dirty="0"/>
              <a:t>한 번 사용할 때마다 버퍼를 지우기 때문에 시간이 </a:t>
            </a:r>
            <a:r>
              <a:rPr kumimoji="1" lang="ko-KR" altLang="en-US" dirty="0" err="1"/>
              <a:t>오래걸려요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꼭 </a:t>
            </a:r>
            <a:r>
              <a:rPr kumimoji="1" lang="ko-KR" altLang="en-US" dirty="0" err="1"/>
              <a:t>필요한게</a:t>
            </a:r>
            <a:r>
              <a:rPr kumimoji="1" lang="ko-KR" altLang="en-US" dirty="0"/>
              <a:t> 아니라면 </a:t>
            </a:r>
            <a:r>
              <a:rPr kumimoji="1" lang="en-US" altLang="ko-KR" dirty="0"/>
              <a:t>‘\n’</a:t>
            </a:r>
            <a:r>
              <a:rPr kumimoji="1" lang="ko-KR" altLang="en-US" dirty="0"/>
              <a:t>을 사용합시다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F81216-7A0B-C177-3679-1C908580E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3005"/>
            <a:ext cx="4540624" cy="977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A576FD-B265-03D2-0899-A7B3060D0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418" y="1383005"/>
            <a:ext cx="5969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10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93D48-04B9-FD70-AAC5-C6D90AAD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N</a:t>
            </a:r>
            <a:r>
              <a:rPr kumimoji="1" lang="ko-KR" altLang="en-US" dirty="0"/>
              <a:t>번째 큰 수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공간복잡도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864D2-4559-818F-6395-9F5BF2E46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메모리</a:t>
            </a:r>
            <a:r>
              <a:rPr kumimoji="1" lang="ko-KR" altLang="en-US" dirty="0"/>
              <a:t> 제한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12MB</a:t>
            </a:r>
          </a:p>
          <a:p>
            <a:r>
              <a:rPr kumimoji="1" lang="ko-KR" altLang="en-US" dirty="0"/>
              <a:t>정수형의 크기는 </a:t>
            </a:r>
            <a:r>
              <a:rPr kumimoji="1" lang="en-US" altLang="ko-KR" dirty="0"/>
              <a:t>4byte</a:t>
            </a:r>
          </a:p>
          <a:p>
            <a:r>
              <a:rPr kumimoji="1" lang="en-US" altLang="ko-Kore-KR" dirty="0"/>
              <a:t>N = 1500 </a:t>
            </a:r>
            <a:r>
              <a:rPr kumimoji="1" lang="ko-KR" altLang="en-US" dirty="0"/>
              <a:t>이므로 </a:t>
            </a:r>
            <a:r>
              <a:rPr kumimoji="1" lang="en-US" altLang="ko-KR" dirty="0"/>
              <a:t>1500 * 1500 * 4byte = 9MB</a:t>
            </a:r>
          </a:p>
          <a:p>
            <a:r>
              <a:rPr kumimoji="1" lang="ko-KR" altLang="en-US" dirty="0"/>
              <a:t>전부 받고 전부 정렬하는 방식으로 해결 가능하다는 것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56469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A72904-F243-AB98-5F1D-41BC997AD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56" y="1540070"/>
            <a:ext cx="4993389" cy="31081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DADBDE-7C4E-AAB4-F078-0FFED2ADD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969" y="4203700"/>
            <a:ext cx="26289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89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57FA5-8D73-4DBF-F42B-0330F9B8A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N</a:t>
            </a:r>
            <a:r>
              <a:rPr kumimoji="1" lang="ko-KR" altLang="en-US" dirty="0"/>
              <a:t>번째 큰 수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공간복잡도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E89215-A7C4-D7E7-A784-A3787C54C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하지만 </a:t>
            </a:r>
            <a:r>
              <a:rPr kumimoji="1" lang="en-US" altLang="ko-KR" dirty="0"/>
              <a:t>…</a:t>
            </a:r>
          </a:p>
          <a:p>
            <a:r>
              <a:rPr kumimoji="1" lang="ko-KR" altLang="en-US" dirty="0"/>
              <a:t>이 문제의 메모리 제한이 </a:t>
            </a:r>
            <a:r>
              <a:rPr kumimoji="1" lang="en-US" altLang="ko-KR" dirty="0">
                <a:solidFill>
                  <a:srgbClr val="FF0000"/>
                </a:solidFill>
              </a:rPr>
              <a:t>9MB</a:t>
            </a:r>
            <a:r>
              <a:rPr kumimoji="1" lang="ko-KR" altLang="en-US" dirty="0">
                <a:solidFill>
                  <a:srgbClr val="FF0000"/>
                </a:solidFill>
              </a:rPr>
              <a:t>보다 작다면</a:t>
            </a:r>
            <a:r>
              <a:rPr kumimoji="1" lang="en-US" altLang="ko-KR" dirty="0">
                <a:solidFill>
                  <a:srgbClr val="FF0000"/>
                </a:solidFill>
              </a:rPr>
              <a:t>…?</a:t>
            </a: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생각해보세요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4460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748D86-B475-EA01-AA56-42AD9BA7B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63" y="1146343"/>
            <a:ext cx="7484710" cy="36888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220D73-90A0-346C-9C1D-24428A55A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63" y="769043"/>
            <a:ext cx="7772400" cy="3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74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C8B0C-1D66-3D9A-0DB6-34923AD5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N</a:t>
            </a:r>
            <a:r>
              <a:rPr kumimoji="1" lang="ko-KR" altLang="en-US" dirty="0"/>
              <a:t>번째 큰 수</a:t>
            </a:r>
            <a:r>
              <a:rPr kumimoji="1" lang="en-US" altLang="ko-KR" dirty="0"/>
              <a:t>(</a:t>
            </a:r>
            <a:r>
              <a:rPr kumimoji="1" lang="ko-KR" altLang="en-US" dirty="0"/>
              <a:t>공간 복잡도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BA6FDB-E6C4-FFA9-F273-AF5D816EF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정렬</a:t>
            </a:r>
            <a:r>
              <a:rPr kumimoji="1" lang="ko-KR" altLang="en-US" dirty="0"/>
              <a:t> 상태를 유지하는 </a:t>
            </a:r>
            <a:r>
              <a:rPr kumimoji="1" lang="ko-KR" altLang="en-US" dirty="0">
                <a:solidFill>
                  <a:srgbClr val="FF0000"/>
                </a:solidFill>
              </a:rPr>
              <a:t>우선순위 큐</a:t>
            </a:r>
            <a:r>
              <a:rPr kumimoji="1" lang="ko-KR" altLang="en-US" dirty="0"/>
              <a:t>를 사용</a:t>
            </a:r>
            <a:endParaRPr kumimoji="1" lang="en-US" altLang="ko-KR" dirty="0"/>
          </a:p>
          <a:p>
            <a:r>
              <a:rPr kumimoji="1" lang="ko-KR" altLang="en-US" dirty="0"/>
              <a:t>문제 풀이에 </a:t>
            </a:r>
            <a:r>
              <a:rPr kumimoji="1" lang="ko-KR" altLang="en-US" dirty="0">
                <a:solidFill>
                  <a:srgbClr val="FF0000"/>
                </a:solidFill>
              </a:rPr>
              <a:t>필요한</a:t>
            </a:r>
            <a:r>
              <a:rPr kumimoji="1" lang="ko-KR" altLang="en-US" dirty="0"/>
              <a:t> 만큼의 공간만 사용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14820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2F76D-2ECC-5EA3-D047-FAEB92EA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Trade-off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75E25-D343-4BF7-EE19-E998A62D0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공간을 많이 사용하면 시간을 절약할 수 있어요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공간을 적게 사용하면 시간을 더 쓰게 되어요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항상 그렇지는 않아요</a:t>
            </a:r>
            <a:r>
              <a:rPr kumimoji="1" lang="en-US" altLang="ko-KR" dirty="0"/>
              <a:t>!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핵심은 문제 조건을 파악하고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상황에 맞게 쓰는 것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64307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94762A-B079-2F02-46EE-DFCCBD3F6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21" y="1046018"/>
            <a:ext cx="10252158" cy="47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71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DA76E1-F8C8-CAEB-DD07-925EEE0CC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폴짝폴짝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86D302-6A9E-BE6A-DBD9-691E0EEAD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무슨</a:t>
            </a:r>
            <a:r>
              <a:rPr kumimoji="1" lang="ko-KR" altLang="en-US" dirty="0"/>
              <a:t> 문제인지 감이 잡히셨나요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17713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4C4BA-D8B4-0541-3E37-29A43C3A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폴짝폴짝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A0A6E6-3DFB-3DBC-E340-777C6AD2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문제의</a:t>
            </a:r>
            <a:r>
              <a:rPr kumimoji="1" lang="ko-KR" altLang="en-US" dirty="0"/>
              <a:t> 복잡하고 긴 글을 모두 배제하고 나면</a:t>
            </a:r>
            <a:r>
              <a:rPr kumimoji="1" lang="en-US" altLang="ko-KR" dirty="0"/>
              <a:t>…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그래프 구조</a:t>
            </a:r>
            <a:endParaRPr kumimoji="1" lang="en-US" altLang="ko-KR" dirty="0"/>
          </a:p>
          <a:p>
            <a:r>
              <a:rPr kumimoji="1" lang="ko-KR" altLang="en-US" dirty="0"/>
              <a:t>각 징검다리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정점</a:t>
            </a:r>
            <a:endParaRPr kumimoji="1" lang="en-US" altLang="ko-KR" dirty="0"/>
          </a:p>
          <a:p>
            <a:r>
              <a:rPr kumimoji="1" lang="ko-KR" altLang="en-US" dirty="0"/>
              <a:t>징검다리에 </a:t>
            </a:r>
            <a:r>
              <a:rPr kumimoji="1" lang="ko-KR" altLang="en-US" dirty="0" err="1"/>
              <a:t>써져있는</a:t>
            </a:r>
            <a:r>
              <a:rPr kumimoji="1" lang="ko-KR" altLang="en-US" dirty="0"/>
              <a:t> 수의 배수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간선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24111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63385-BCF9-F6D2-8129-26381D4D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과제</a:t>
            </a:r>
            <a:r>
              <a:rPr kumimoji="1" lang="ko-KR" altLang="en-US" dirty="0"/>
              <a:t> 리뷰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75212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4C4BA-D8B4-0541-3E37-29A43C3A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폴짝폴짝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A0A6E6-3DFB-3DBC-E340-777C6AD2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문제의</a:t>
            </a:r>
            <a:r>
              <a:rPr kumimoji="1" lang="ko-KR" altLang="en-US" dirty="0"/>
              <a:t> 복잡하고 긴 글을 모두 배제하고 나면</a:t>
            </a:r>
            <a:r>
              <a:rPr kumimoji="1" lang="en-US" altLang="ko-KR" dirty="0"/>
              <a:t>…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그래프 구조</a:t>
            </a:r>
            <a:endParaRPr kumimoji="1" lang="en-US" altLang="ko-KR" dirty="0"/>
          </a:p>
          <a:p>
            <a:r>
              <a:rPr kumimoji="1" lang="ko-KR" altLang="en-US" dirty="0"/>
              <a:t>각 징검다리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정점</a:t>
            </a:r>
            <a:endParaRPr kumimoji="1" lang="en-US" altLang="ko-KR" dirty="0"/>
          </a:p>
          <a:p>
            <a:r>
              <a:rPr kumimoji="1" lang="ko-KR" altLang="en-US" dirty="0"/>
              <a:t>징검다리에 </a:t>
            </a:r>
            <a:r>
              <a:rPr kumimoji="1" lang="ko-KR" altLang="en-US" dirty="0" err="1"/>
              <a:t>써져있는</a:t>
            </a:r>
            <a:r>
              <a:rPr kumimoji="1" lang="ko-KR" altLang="en-US" dirty="0"/>
              <a:t> 수의 배수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간선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구하고자 하는 것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한 정점에서 다른 정점으로의 최단거리</a:t>
            </a:r>
            <a:endParaRPr kumimoji="1" lang="en-US" altLang="ko-KR" dirty="0"/>
          </a:p>
          <a:p>
            <a:r>
              <a:rPr kumimoji="1" lang="ko-KR" altLang="en-US" dirty="0"/>
              <a:t>결국 </a:t>
            </a:r>
            <a:r>
              <a:rPr kumimoji="1" lang="en-US" altLang="ko-KR" dirty="0">
                <a:solidFill>
                  <a:srgbClr val="FF0000"/>
                </a:solidFill>
              </a:rPr>
              <a:t>BFS</a:t>
            </a:r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85926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2EA08-A9F0-0045-10BD-0851AF1A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폴짝폴짝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70C554-FE26-3550-07AF-9FBA395A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글만</a:t>
            </a:r>
            <a:r>
              <a:rPr kumimoji="1" lang="ko-KR" altLang="en-US" dirty="0"/>
              <a:t> 읽고 풀이를 </a:t>
            </a:r>
            <a:r>
              <a:rPr kumimoji="1" lang="ko-KR" altLang="en-US" dirty="0" err="1"/>
              <a:t>떠올리는게</a:t>
            </a:r>
            <a:r>
              <a:rPr kumimoji="1" lang="ko-KR" altLang="en-US" dirty="0"/>
              <a:t> 어려우셨나요</a:t>
            </a:r>
            <a:r>
              <a:rPr kumimoji="1" lang="en-US" altLang="ko-KR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672071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2EA08-A9F0-0045-10BD-0851AF1A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폴짝폴짝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70C554-FE26-3550-07AF-9FBA395A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글만</a:t>
            </a:r>
            <a:r>
              <a:rPr kumimoji="1" lang="ko-KR" altLang="en-US" dirty="0"/>
              <a:t> 읽고 풀이를 </a:t>
            </a:r>
            <a:r>
              <a:rPr kumimoji="1" lang="ko-KR" altLang="en-US" dirty="0" err="1"/>
              <a:t>떠올리는게</a:t>
            </a:r>
            <a:r>
              <a:rPr kumimoji="1" lang="ko-KR" altLang="en-US" dirty="0"/>
              <a:t> 어려우셨나요</a:t>
            </a:r>
            <a:r>
              <a:rPr kumimoji="1" lang="en-US" altLang="ko-KR" dirty="0"/>
              <a:t>??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문제 풀 땐 펜과 종이가 </a:t>
            </a:r>
            <a:r>
              <a:rPr kumimoji="1" lang="ko-KR" altLang="en-US" dirty="0" err="1"/>
              <a:t>필수에요</a:t>
            </a:r>
            <a:r>
              <a:rPr kumimoji="1" lang="en-US" altLang="ko-KR" dirty="0"/>
              <a:t>~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ED2362-7BDB-99C5-6731-363E52A7E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74316"/>
            <a:ext cx="4024745" cy="30185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547FC8-0F5F-1DB3-D28D-81CF8004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636" y="2891558"/>
            <a:ext cx="4986481" cy="373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70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C2E7B-0A05-B028-E5E7-3F3F500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폴짝폴짝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DF20C7-2369-776F-00E7-9A7552F4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90688"/>
            <a:ext cx="5473700" cy="4559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C2AFA8-970E-7538-9D10-1E6FBDEB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411" y="839788"/>
            <a:ext cx="5313589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09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286AF-D1DA-F43C-5A26-EB300FD7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폴짝폴짝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2DDAF4-C118-C0E4-5B09-57AFEBB4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코드를 더 개선할 방법</a:t>
            </a:r>
            <a:r>
              <a:rPr kumimoji="1" lang="en-US" altLang="ko-KR" dirty="0"/>
              <a:t>?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pPr marL="0" indent="0">
              <a:buNone/>
            </a:pPr>
            <a:r>
              <a:rPr kumimoji="1" lang="ko-KR" altLang="en-US" dirty="0"/>
              <a:t>            </a:t>
            </a:r>
            <a:r>
              <a:rPr kumimoji="1" lang="en-US" altLang="ko-KR" dirty="0">
                <a:solidFill>
                  <a:srgbClr val="FF0000"/>
                </a:solidFill>
              </a:rPr>
              <a:t>to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D859FD-0571-7D3D-108B-5E60B94D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409" y="1825625"/>
            <a:ext cx="5473700" cy="4559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878AE4-A651-5113-3E2E-F3454DDB4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91" y="2946400"/>
            <a:ext cx="2628900" cy="482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E88F0B-2A0D-F57E-3BC6-5C4C11C27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45" y="4789512"/>
            <a:ext cx="2603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06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D1904-9B61-DBFE-5511-22155C5AD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폴짝폴짝</a:t>
            </a:r>
            <a:r>
              <a:rPr kumimoji="1" lang="en-US" altLang="ko-Kore-KR" dirty="0"/>
              <a:t>(</a:t>
            </a:r>
            <a:r>
              <a:rPr kumimoji="1" lang="ko-KR" altLang="en-US" dirty="0"/>
              <a:t>최적화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5F90F2-3A53-6DD4-74FE-C11EBF791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이전의 코드는 모든 정점에 대한 모든 간선을 전처리하고 시작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하지만 이 모든 정점과 간선을 다 사용할까요</a:t>
            </a:r>
            <a:r>
              <a:rPr kumimoji="1" lang="en-US" altLang="ko-KR" dirty="0">
                <a:solidFill>
                  <a:srgbClr val="FF0000"/>
                </a:solidFill>
              </a:rPr>
              <a:t>?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801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D1904-9B61-DBFE-5511-22155C5AD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폴짝폴짝</a:t>
            </a:r>
            <a:r>
              <a:rPr kumimoji="1" lang="en-US" altLang="ko-Kore-KR" dirty="0"/>
              <a:t>(</a:t>
            </a:r>
            <a:r>
              <a:rPr kumimoji="1" lang="ko-KR" altLang="en-US" dirty="0"/>
              <a:t>최적화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5F90F2-3A53-6DD4-74FE-C11EBF791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이전의 코드는 모든 정점에 대한 모든 간선을 전처리하고 시작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하지만 이 모든 정점과 간선을 다 사용할까요</a:t>
            </a:r>
            <a:r>
              <a:rPr kumimoji="1" lang="en-US" altLang="ko-KR" dirty="0">
                <a:solidFill>
                  <a:srgbClr val="FF0000"/>
                </a:solidFill>
              </a:rPr>
              <a:t>?</a:t>
            </a:r>
          </a:p>
          <a:p>
            <a:endParaRPr kumimoji="1" lang="en-US" altLang="ko-Kore-KR" dirty="0">
              <a:solidFill>
                <a:srgbClr val="FF0000"/>
              </a:solidFill>
            </a:endParaRPr>
          </a:p>
          <a:p>
            <a:r>
              <a:rPr kumimoji="1" lang="ko-Kore-KR" altLang="en-US" dirty="0"/>
              <a:t>전처리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bfs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돌리는 시점에서 꼭 필요한 것만 사용하면 시간과 공간을 절약할 수 있어요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이것이 최적화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74742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72CE5-8C82-5BB5-3354-403C678E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자료구조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636F84-AA8F-8A4F-2C65-EE6A1E685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데이터를</a:t>
            </a:r>
            <a:r>
              <a:rPr kumimoji="1" lang="ko-KR" altLang="en-US" dirty="0"/>
              <a:t> 효율적으로 접근</a:t>
            </a:r>
            <a:r>
              <a:rPr kumimoji="1" lang="en-US" altLang="ko-KR" dirty="0"/>
              <a:t>/</a:t>
            </a:r>
            <a:r>
              <a:rPr kumimoji="1" lang="ko-KR" altLang="en-US" dirty="0"/>
              <a:t>삽입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</a:t>
            </a:r>
            <a:r>
              <a:rPr kumimoji="1" lang="en-US" altLang="ko-KR" dirty="0"/>
              <a:t>/</a:t>
            </a:r>
            <a:r>
              <a:rPr kumimoji="1" lang="ko-KR" altLang="en-US" dirty="0"/>
              <a:t>수정 할 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있는 데이터의 구조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알고리즘</a:t>
            </a:r>
            <a:r>
              <a:rPr kumimoji="1" lang="ko-KR" altLang="en-US" dirty="0"/>
              <a:t> 뿐만 아니라 여러 분야에서 널리 사용되어요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핵심은 상황에 맞는 자료구조를 선택하는 것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2821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031AA-2FE6-9CAA-FFBA-32422A47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STL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C472D4-C923-604A-D69D-455679678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자료구조를 사용하기 쉽게 정의된 </a:t>
            </a:r>
            <a:r>
              <a:rPr kumimoji="1" lang="en-US" altLang="ko-KR" dirty="0"/>
              <a:t>C++</a:t>
            </a:r>
            <a:r>
              <a:rPr kumimoji="1" lang="ko-KR" altLang="en-US" dirty="0"/>
              <a:t>의 표준 템플릿 라이브러리</a:t>
            </a:r>
            <a:endParaRPr kumimoji="1" lang="en-US" altLang="ko-KR" dirty="0"/>
          </a:p>
          <a:p>
            <a:r>
              <a:rPr kumimoji="1" lang="ko-KR" altLang="en-US" dirty="0"/>
              <a:t>사용하기가 </a:t>
            </a:r>
            <a:r>
              <a:rPr kumimoji="1" lang="ko-KR" altLang="en-US" dirty="0" err="1"/>
              <a:t>매우매우</a:t>
            </a:r>
            <a:r>
              <a:rPr kumimoji="1" lang="ko-KR" altLang="en-US" dirty="0"/>
              <a:t> 간편해요</a:t>
            </a:r>
            <a:r>
              <a:rPr kumimoji="1" lang="en-US" altLang="ko-KR" dirty="0"/>
              <a:t>(</a:t>
            </a:r>
            <a:r>
              <a:rPr kumimoji="1" lang="ko-KR" altLang="en-US" dirty="0"/>
              <a:t>실제 구현에 비해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 err="1"/>
              <a:t>next_permutation</a:t>
            </a:r>
            <a:r>
              <a:rPr kumimoji="1" lang="en-US" altLang="ko-KR" dirty="0"/>
              <a:t>(), sort() </a:t>
            </a:r>
            <a:r>
              <a:rPr kumimoji="1" lang="ko-KR" altLang="en-US" dirty="0"/>
              <a:t>등 기초적인 알고리즘도 구현이 되어있어요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5881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C2283-74F1-E8B6-106F-5E57252E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Stack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3269D1-09AC-6E85-3524-5CF247090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511" y="1690687"/>
            <a:ext cx="5844822" cy="1961269"/>
          </a:xfrm>
        </p:spPr>
        <p:txBody>
          <a:bodyPr/>
          <a:lstStyle/>
          <a:p>
            <a:r>
              <a:rPr kumimoji="1" lang="ko-KR" altLang="en-US" dirty="0" err="1"/>
              <a:t>후입선출</a:t>
            </a:r>
            <a:r>
              <a:rPr kumimoji="1" lang="ko-KR" altLang="en-US" dirty="0"/>
              <a:t> </a:t>
            </a:r>
            <a:r>
              <a:rPr kumimoji="1" lang="en-US" altLang="ko-KR" dirty="0"/>
              <a:t>(Last In, First Out)</a:t>
            </a:r>
          </a:p>
          <a:p>
            <a:pPr lvl="1">
              <a:buFont typeface="Wingdings" pitchFamily="2" charset="2"/>
              <a:buChar char="v"/>
            </a:pPr>
            <a:r>
              <a:rPr kumimoji="1" lang="ko-KR" altLang="en-US" sz="1800" dirty="0">
                <a:latin typeface="+mj-lt"/>
              </a:rPr>
              <a:t>접시를 쌓는다고 생각하자</a:t>
            </a:r>
            <a:r>
              <a:rPr kumimoji="1" lang="en-US" altLang="ko-KR" sz="1800" dirty="0">
                <a:latin typeface="+mj-lt"/>
              </a:rPr>
              <a:t>.</a:t>
            </a:r>
          </a:p>
          <a:p>
            <a:pPr lvl="1">
              <a:buFont typeface="Wingdings" pitchFamily="2" charset="2"/>
              <a:buChar char="v"/>
            </a:pPr>
            <a:r>
              <a:rPr kumimoji="1" lang="ko-KR" altLang="en-US" sz="1800" dirty="0">
                <a:latin typeface="+mj-lt"/>
              </a:rPr>
              <a:t> </a:t>
            </a:r>
            <a:r>
              <a:rPr kumimoji="1" lang="en-US" altLang="ko-KR" sz="1800" dirty="0">
                <a:latin typeface="+mj-lt"/>
              </a:rPr>
              <a:t>Top </a:t>
            </a:r>
            <a:r>
              <a:rPr kumimoji="1" lang="ko-KR" altLang="en-US" sz="1800" dirty="0">
                <a:latin typeface="+mj-lt"/>
              </a:rPr>
              <a:t>에만 </a:t>
            </a:r>
            <a:r>
              <a:rPr kumimoji="1" lang="ko-KR" altLang="en-US" sz="1800" b="1" dirty="0">
                <a:latin typeface="+mj-lt"/>
              </a:rPr>
              <a:t>넣고 뺄 수 있다</a:t>
            </a:r>
            <a:r>
              <a:rPr kumimoji="1" lang="en-US" altLang="ko-KR" sz="1800" b="1" dirty="0">
                <a:latin typeface="+mj-lt"/>
              </a:rPr>
              <a:t>.</a:t>
            </a:r>
          </a:p>
          <a:p>
            <a:pPr lvl="1">
              <a:buFont typeface="Wingdings" pitchFamily="2" charset="2"/>
              <a:buChar char="v"/>
            </a:pPr>
            <a:endParaRPr kumimoji="1" lang="en-US" altLang="ko-KR" sz="1800" b="1" dirty="0">
              <a:latin typeface="+mj-lt"/>
            </a:endParaRPr>
          </a:p>
          <a:p>
            <a:pPr marL="0" indent="0">
              <a:buNone/>
            </a:pPr>
            <a:r>
              <a:rPr kumimoji="1" lang="en-US" altLang="ko-KR" sz="2200" dirty="0">
                <a:latin typeface="+mj-lt"/>
              </a:rPr>
              <a:t>C++ STL</a:t>
            </a:r>
          </a:p>
          <a:p>
            <a:pPr marL="0" indent="0">
              <a:buNone/>
            </a:pPr>
            <a:endParaRPr kumimoji="1" lang="en-US" altLang="ko-KR" sz="2200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CE46C0-51C4-9F14-A93F-0BE126C5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044"/>
            <a:ext cx="2120900" cy="27432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7B8EC38-8B8E-6F81-DEC1-CC1D3250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511" y="3634493"/>
            <a:ext cx="3814696" cy="242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92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C62D7-16CD-3752-5FD0-9521A2F3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ko-Kore-KR" altLang="en-US" dirty="0"/>
              <a:t>과제</a:t>
            </a:r>
            <a:r>
              <a:rPr kumimoji="1" lang="ko-KR" altLang="en-US" dirty="0"/>
              <a:t> 분석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86785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92F2F-2254-6B25-7567-724A5CBAB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Queue</a:t>
            </a:r>
            <a:endParaRPr kumimoji="1" lang="ko-Kore-KR" altLang="en-US" dirty="0"/>
          </a:p>
        </p:txBody>
      </p:sp>
      <p:pic>
        <p:nvPicPr>
          <p:cNvPr id="5" name="내용 개체 틀 4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C9EA8BE5-A49A-572C-48C3-E65024BD5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5766"/>
            <a:ext cx="4800600" cy="1181100"/>
          </a:xfr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2F57CF3-25A1-D032-095A-7052B91B4A58}"/>
              </a:ext>
            </a:extLst>
          </p:cNvPr>
          <p:cNvSpPr txBox="1">
            <a:spLocks/>
          </p:cNvSpPr>
          <p:nvPr/>
        </p:nvSpPr>
        <p:spPr>
          <a:xfrm>
            <a:off x="5508978" y="1876953"/>
            <a:ext cx="5844822" cy="1961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선입선출 </a:t>
            </a:r>
            <a:r>
              <a:rPr kumimoji="1" lang="en-US" altLang="ko-KR" dirty="0"/>
              <a:t>(First In, First Out)</a:t>
            </a:r>
          </a:p>
          <a:p>
            <a:pPr lvl="1">
              <a:buFont typeface="Wingdings" pitchFamily="2" charset="2"/>
              <a:buChar char="v"/>
            </a:pPr>
            <a:r>
              <a:rPr kumimoji="1" lang="ko-KR" altLang="en-US" sz="1800" dirty="0">
                <a:latin typeface="+mj-lt"/>
              </a:rPr>
              <a:t>우리가 아는 대기 행렬의 </a:t>
            </a:r>
            <a:r>
              <a:rPr kumimoji="1" lang="en-US" altLang="ko-KR" sz="1800" dirty="0">
                <a:latin typeface="+mj-lt"/>
              </a:rPr>
              <a:t>‘</a:t>
            </a:r>
            <a:r>
              <a:rPr kumimoji="1" lang="ko-KR" altLang="en-US" sz="1800" dirty="0">
                <a:latin typeface="+mj-lt"/>
              </a:rPr>
              <a:t>줄</a:t>
            </a:r>
            <a:r>
              <a:rPr kumimoji="1" lang="en-US" altLang="ko-KR" sz="1800" dirty="0">
                <a:latin typeface="+mj-lt"/>
              </a:rPr>
              <a:t>’</a:t>
            </a:r>
            <a:r>
              <a:rPr kumimoji="1" lang="ko-KR" altLang="en-US" sz="1800" dirty="0">
                <a:latin typeface="+mj-lt"/>
              </a:rPr>
              <a:t>이 </a:t>
            </a:r>
            <a:r>
              <a:rPr kumimoji="1" lang="en-US" altLang="ko-KR" sz="1800" i="1" dirty="0">
                <a:latin typeface="+mj-lt"/>
              </a:rPr>
              <a:t>queue</a:t>
            </a:r>
            <a:r>
              <a:rPr kumimoji="1" lang="ko-KR" altLang="en-US" sz="1800" dirty="0">
                <a:latin typeface="+mj-lt"/>
              </a:rPr>
              <a:t>이다</a:t>
            </a:r>
            <a:r>
              <a:rPr kumimoji="1" lang="en-US" altLang="ko-KR" sz="1800" dirty="0">
                <a:latin typeface="+mj-lt"/>
              </a:rPr>
              <a:t>.</a:t>
            </a:r>
            <a:endParaRPr kumimoji="1" lang="en-US" altLang="ko-KR" sz="1800" b="1" dirty="0">
              <a:latin typeface="+mj-lt"/>
            </a:endParaRPr>
          </a:p>
          <a:p>
            <a:pPr lvl="1">
              <a:buFont typeface="Wingdings" pitchFamily="2" charset="2"/>
              <a:buChar char="v"/>
            </a:pPr>
            <a:endParaRPr kumimoji="1" lang="en-US" altLang="ko-KR" sz="1800" b="1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200" dirty="0">
                <a:latin typeface="+mj-lt"/>
              </a:rPr>
              <a:t>C++ STL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2200" dirty="0">
              <a:latin typeface="+mj-lt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1FE9645-C249-3336-0F85-E0A5A802C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429000"/>
            <a:ext cx="4015522" cy="26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06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82A84-9D13-8424-30FE-04A849017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Queue – Priority Queue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B718CA5-E792-A4AF-F882-C66977D2C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14711" y="1780469"/>
                <a:ext cx="6903156" cy="4355042"/>
              </a:xfrm>
            </p:spPr>
            <p:txBody>
              <a:bodyPr/>
              <a:lstStyle/>
              <a:p>
                <a:r>
                  <a:rPr kumimoji="1" lang="ko-Kore-KR" altLang="en-US" dirty="0"/>
                  <a:t>우선순위</a:t>
                </a:r>
                <a:r>
                  <a:rPr kumimoji="1" lang="ko-KR" altLang="en-US" dirty="0"/>
                  <a:t> 큐</a:t>
                </a:r>
                <a:endParaRPr kumimoji="1" lang="en-US" altLang="ko-KR" dirty="0"/>
              </a:p>
              <a:p>
                <a:pPr lvl="1">
                  <a:buFont typeface="Wingdings" pitchFamily="2" charset="2"/>
                  <a:buChar char="v"/>
                </a:pPr>
                <a:r>
                  <a:rPr kumimoji="1" lang="ko-KR" altLang="en-US" dirty="0"/>
                  <a:t> </a:t>
                </a:r>
                <a:r>
                  <a:rPr kumimoji="1" lang="ko-Kore-KR" altLang="en-US" dirty="0"/>
                  <a:t>우선순위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(Priority)</a:t>
                </a:r>
                <a:r>
                  <a:rPr kumimoji="1" lang="ko-KR" altLang="en-US" dirty="0"/>
                  <a:t>가 우선 선출되는 형식 </a:t>
                </a:r>
                <a:endParaRPr kumimoji="1" lang="en-US" altLang="ko-KR" dirty="0"/>
              </a:p>
              <a:p>
                <a:pPr lvl="1">
                  <a:buFont typeface="Wingdings" pitchFamily="2" charset="2"/>
                  <a:buChar char="v"/>
                </a:pP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Heap </a:t>
                </a:r>
                <a:r>
                  <a:rPr kumimoji="1" lang="ko-KR" altLang="en-US" dirty="0" err="1"/>
                  <a:t>으로</a:t>
                </a:r>
                <a:r>
                  <a:rPr kumimoji="1" lang="ko-KR" altLang="en-US" dirty="0"/>
                  <a:t> 구현한다</a:t>
                </a:r>
                <a:r>
                  <a:rPr kumimoji="1" lang="en-US" altLang="ko-KR" dirty="0"/>
                  <a:t>. (</a:t>
                </a:r>
                <a:r>
                  <a:rPr kumimoji="1" lang="ko-KR" altLang="en-US" dirty="0"/>
                  <a:t>완전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이진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트리 구조</a:t>
                </a:r>
                <a:r>
                  <a:rPr kumimoji="1" lang="en-US" altLang="ko-KR" dirty="0"/>
                  <a:t>)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kumimoji="1" lang="ko-KR" altLang="en-US" dirty="0"/>
                  <a:t>삽입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ore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dirty="0"/>
              </a:p>
              <a:p>
                <a:pPr lvl="2">
                  <a:buFont typeface="Wingdings" pitchFamily="2" charset="2"/>
                  <a:buChar char="Ø"/>
                </a:pPr>
                <a:r>
                  <a:rPr kumimoji="1" lang="ko-KR" altLang="en-US" dirty="0"/>
                  <a:t>삭제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ore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dirty="0"/>
              </a:p>
              <a:p>
                <a:pPr marL="914400" lvl="2" indent="0">
                  <a:buNone/>
                </a:pPr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B718CA5-E792-A4AF-F882-C66977D2C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4711" y="1780469"/>
                <a:ext cx="6903156" cy="4355042"/>
              </a:xfrm>
              <a:blipFill>
                <a:blip r:embed="rId3"/>
                <a:stretch>
                  <a:fillRect l="-1654" t="-26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 descr="시계, 손목시계이(가) 표시된 사진&#10;&#10;자동 생성된 설명">
            <a:extLst>
              <a:ext uri="{FF2B5EF4-FFF2-40B4-BE49-F238E27FC236}">
                <a16:creationId xmlns:a16="http://schemas.microsoft.com/office/drawing/2014/main" id="{C362A9DA-F668-29FC-5F65-E9EE9D43B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155" y="1690688"/>
            <a:ext cx="2692400" cy="146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1C9309-3E62-5A38-937F-847C79F78BAE}"/>
              </a:ext>
            </a:extLst>
          </p:cNvPr>
          <p:cNvSpPr txBox="1"/>
          <p:nvPr/>
        </p:nvSpPr>
        <p:spPr>
          <a:xfrm>
            <a:off x="1966988" y="3151188"/>
            <a:ext cx="11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Max Heap</a:t>
            </a:r>
            <a:endParaRPr kumimoji="1" lang="ko-Kore-KR" altLang="en-US" dirty="0"/>
          </a:p>
        </p:txBody>
      </p:sp>
      <p:pic>
        <p:nvPicPr>
          <p:cNvPr id="8" name="그림 7" descr="시계, 손목시계, 클립아트이(가) 표시된 사진&#10;&#10;자동 생성된 설명">
            <a:extLst>
              <a:ext uri="{FF2B5EF4-FFF2-40B4-BE49-F238E27FC236}">
                <a16:creationId xmlns:a16="http://schemas.microsoft.com/office/drawing/2014/main" id="{974674B8-434A-D9A1-E2AE-4C6705425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955" y="3957990"/>
            <a:ext cx="2590800" cy="1358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593D0D-5979-A7D9-DFBC-C8EBFD9BB0E1}"/>
              </a:ext>
            </a:extLst>
          </p:cNvPr>
          <p:cNvSpPr txBox="1"/>
          <p:nvPr/>
        </p:nvSpPr>
        <p:spPr>
          <a:xfrm>
            <a:off x="1983563" y="531689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Min Heap</a:t>
            </a:r>
            <a:endParaRPr kumimoji="1" lang="ko-Kore-KR" altLang="en-US" dirty="0"/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B8913BD8-A830-D7A9-FC43-0AB8AAE80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8377" y="3737328"/>
            <a:ext cx="41148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10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82A84-9D13-8424-30FE-04A849017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Queue – Priority Queue</a:t>
            </a:r>
            <a:endParaRPr kumimoji="1" lang="ko-Kore-KR" altLang="en-US" dirty="0"/>
          </a:p>
        </p:txBody>
      </p:sp>
      <p:pic>
        <p:nvPicPr>
          <p:cNvPr id="5" name="그림 4" descr="시계, 손목시계이(가) 표시된 사진&#10;&#10;자동 생성된 설명">
            <a:extLst>
              <a:ext uri="{FF2B5EF4-FFF2-40B4-BE49-F238E27FC236}">
                <a16:creationId xmlns:a16="http://schemas.microsoft.com/office/drawing/2014/main" id="{C362A9DA-F668-29FC-5F65-E9EE9D43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155" y="1690688"/>
            <a:ext cx="2692400" cy="146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1C9309-3E62-5A38-937F-847C79F78BAE}"/>
              </a:ext>
            </a:extLst>
          </p:cNvPr>
          <p:cNvSpPr txBox="1"/>
          <p:nvPr/>
        </p:nvSpPr>
        <p:spPr>
          <a:xfrm>
            <a:off x="1966988" y="3151188"/>
            <a:ext cx="11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Max Heap</a:t>
            </a:r>
            <a:endParaRPr kumimoji="1" lang="ko-Kore-KR" altLang="en-US" dirty="0"/>
          </a:p>
        </p:txBody>
      </p:sp>
      <p:pic>
        <p:nvPicPr>
          <p:cNvPr id="8" name="그림 7" descr="시계, 손목시계, 클립아트이(가) 표시된 사진&#10;&#10;자동 생성된 설명">
            <a:extLst>
              <a:ext uri="{FF2B5EF4-FFF2-40B4-BE49-F238E27FC236}">
                <a16:creationId xmlns:a16="http://schemas.microsoft.com/office/drawing/2014/main" id="{974674B8-434A-D9A1-E2AE-4C670542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55" y="3957990"/>
            <a:ext cx="2590800" cy="1358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593D0D-5979-A7D9-DFBC-C8EBFD9BB0E1}"/>
              </a:ext>
            </a:extLst>
          </p:cNvPr>
          <p:cNvSpPr txBox="1"/>
          <p:nvPr/>
        </p:nvSpPr>
        <p:spPr>
          <a:xfrm>
            <a:off x="1983563" y="531689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Min Heap</a:t>
            </a:r>
            <a:endParaRPr kumimoji="1" lang="ko-Kore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EA5ECCF-BAF0-D7F3-6C26-6EB3636EC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88" y="1825625"/>
            <a:ext cx="6160911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ore-KR" dirty="0"/>
              <a:t>C++ STL</a:t>
            </a:r>
            <a:endParaRPr lang="ko-Kore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B72A8B8-D033-7311-7221-197D5AA3C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025" y="2420938"/>
            <a:ext cx="5408131" cy="38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9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83B4D-0071-83B0-F841-4C0B2A91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Vector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F0E566-6E4D-B4E9-2A12-2C70D5B06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크기가</a:t>
            </a:r>
            <a:r>
              <a:rPr kumimoji="1" lang="ko-KR" altLang="en-US" dirty="0"/>
              <a:t> 유동적인 배열이다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중간에 삽입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삭제를 제공한다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사실상 수업 때 배운 </a:t>
            </a:r>
            <a:r>
              <a:rPr kumimoji="1" lang="en-US" altLang="ko-KR" i="1" dirty="0"/>
              <a:t>Sequence</a:t>
            </a:r>
            <a:r>
              <a:rPr kumimoji="1" lang="ko-KR" altLang="en-US" dirty="0"/>
              <a:t>이다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48CD80CC-43AE-03C5-068A-58E0E6772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44" y="3399970"/>
            <a:ext cx="4555067" cy="277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45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DD9CA-B4F9-3E17-73A7-553A84C1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Vector - </a:t>
            </a:r>
            <a:r>
              <a:rPr kumimoji="1" lang="ko-Kore-KR" altLang="en-US" dirty="0"/>
              <a:t>알고리즘편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499215-C6A7-6497-C0CC-D00C01220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배열처럼</a:t>
            </a:r>
            <a:r>
              <a:rPr kumimoji="1" lang="ko-KR" altLang="en-US" dirty="0"/>
              <a:t> 사용한다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편리한</a:t>
            </a:r>
            <a:r>
              <a:rPr kumimoji="1" lang="ko-KR" altLang="en-US" dirty="0"/>
              <a:t> 초기화</a:t>
            </a:r>
            <a:endParaRPr kumimoji="1" lang="en-US" altLang="ko-KR" dirty="0"/>
          </a:p>
          <a:p>
            <a:r>
              <a:rPr kumimoji="1" lang="ko-KR" altLang="en-US" dirty="0"/>
              <a:t>크기가 유동적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수업 때 배운 </a:t>
            </a:r>
            <a:r>
              <a:rPr kumimoji="1" lang="en-US" altLang="ko-KR" i="1" dirty="0"/>
              <a:t>Array</a:t>
            </a:r>
            <a:r>
              <a:rPr kumimoji="1" lang="ko-KR" altLang="en-US" i="1" dirty="0"/>
              <a:t> </a:t>
            </a:r>
            <a:r>
              <a:rPr kumimoji="1" lang="en-US" altLang="ko-KR" i="1" dirty="0"/>
              <a:t>Doubling</a:t>
            </a:r>
            <a:r>
              <a:rPr kumimoji="1" lang="ko-KR" altLang="en-US" dirty="0"/>
              <a:t>이 내부적으로 구현 되어있다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편리한 함수들 제공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B9B731-7B45-22FD-11A4-3DE448C1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260" y="4335273"/>
            <a:ext cx="4774495" cy="21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16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DD9CA-B4F9-3E17-73A7-553A84C1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Vector - </a:t>
            </a:r>
            <a:r>
              <a:rPr kumimoji="1" lang="ko-Kore-KR" altLang="en-US" dirty="0"/>
              <a:t>알고리즘편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499215-C6A7-6497-C0CC-D00C01220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C++</a:t>
            </a:r>
            <a:r>
              <a:rPr kumimoji="1" lang="ko-KR" altLang="en-US" dirty="0"/>
              <a:t> </a:t>
            </a:r>
            <a:r>
              <a:rPr kumimoji="1" lang="en-US" altLang="ko-KR" dirty="0"/>
              <a:t>STL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23DEEC-0B34-C047-3F1D-32B1AABF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4223"/>
            <a:ext cx="6459794" cy="370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EBD03D-2293-5D72-1635-1A7B96AC056C}"/>
              </a:ext>
            </a:extLst>
          </p:cNvPr>
          <p:cNvSpPr txBox="1"/>
          <p:nvPr/>
        </p:nvSpPr>
        <p:spPr>
          <a:xfrm>
            <a:off x="7529689" y="5560958"/>
            <a:ext cx="3313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이 외에도 많은 메소드를 제공한다</a:t>
            </a:r>
            <a:r>
              <a:rPr kumimoji="1" lang="en-US" altLang="ko-KR" sz="1200" dirty="0"/>
              <a:t>.</a:t>
            </a:r>
          </a:p>
          <a:p>
            <a:r>
              <a:rPr kumimoji="1" lang="en-US" altLang="ko-Kore-KR" sz="1200" dirty="0">
                <a:hlinkClick r:id="rId4"/>
              </a:rPr>
              <a:t>C++ Vector </a:t>
            </a:r>
            <a:r>
              <a:rPr kumimoji="1" lang="ko-Kore-KR" altLang="en-US" sz="1200" dirty="0">
                <a:hlinkClick r:id="rId4"/>
              </a:rPr>
              <a:t>정리</a:t>
            </a:r>
            <a:r>
              <a:rPr kumimoji="1" lang="ko-KR" altLang="en-US" sz="1200" dirty="0">
                <a:hlinkClick r:id="rId4"/>
              </a:rPr>
              <a:t> 및 사용법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1625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BD3FC-0F19-FE25-E5DA-C51BB1BF3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Map &amp; Set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A42602-C969-CF28-A1A1-789EE596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300" y="1825625"/>
            <a:ext cx="5456499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Map</a:t>
            </a:r>
          </a:p>
          <a:p>
            <a:r>
              <a:rPr kumimoji="1" lang="en-US" altLang="ko-KR" sz="1400" dirty="0"/>
              <a:t>C++ </a:t>
            </a:r>
            <a:r>
              <a:rPr kumimoji="1" lang="ko-KR" altLang="en-US" sz="1400" dirty="0"/>
              <a:t>에서는 </a:t>
            </a:r>
            <a:r>
              <a:rPr kumimoji="1" lang="en-US" altLang="ko-KR" sz="1400" dirty="0"/>
              <a:t>Red-Black Tree </a:t>
            </a:r>
            <a:r>
              <a:rPr kumimoji="1" lang="ko-KR" altLang="en-US" sz="1400" dirty="0"/>
              <a:t>라는 균형 이진 트리로 구현 되어있다</a:t>
            </a:r>
            <a:r>
              <a:rPr kumimoji="1" lang="en-US" altLang="ko-KR" sz="1400" dirty="0"/>
              <a:t>.</a:t>
            </a:r>
          </a:p>
          <a:p>
            <a:endParaRPr kumimoji="1" lang="en-US" altLang="ko-Kore-KR" sz="1400" dirty="0"/>
          </a:p>
          <a:p>
            <a:r>
              <a:rPr kumimoji="1" lang="en-US" altLang="ko-Kore-KR" sz="1400" dirty="0"/>
              <a:t>&lt;Key, Value&gt; </a:t>
            </a:r>
            <a:r>
              <a:rPr kumimoji="1" lang="ko-KR" altLang="en-US" sz="1400" dirty="0"/>
              <a:t>즉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키와 데이터를 함께 가지고 있다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en-US" altLang="ko-KR" sz="1000" b="1" dirty="0"/>
              <a:t>Key</a:t>
            </a:r>
            <a:r>
              <a:rPr kumimoji="1" lang="ko-KR" altLang="en-US" sz="1000" b="1" dirty="0"/>
              <a:t>의 중복을 허용하지 않는다 </a:t>
            </a:r>
            <a:r>
              <a:rPr kumimoji="1" lang="en-US" altLang="ko-KR" sz="1000" b="1" dirty="0"/>
              <a:t>(value</a:t>
            </a:r>
            <a:r>
              <a:rPr kumimoji="1" lang="ko-KR" altLang="en-US" sz="1000" b="1" dirty="0"/>
              <a:t>는 중복 가능</a:t>
            </a:r>
            <a:r>
              <a:rPr kumimoji="1" lang="en-US" altLang="ko-KR" sz="1000" b="1" dirty="0"/>
              <a:t>)</a:t>
            </a:r>
          </a:p>
          <a:p>
            <a:pPr lvl="2"/>
            <a:r>
              <a:rPr kumimoji="1" lang="ko-KR" altLang="en-US" sz="800" dirty="0"/>
              <a:t>중복된 </a:t>
            </a:r>
            <a:r>
              <a:rPr kumimoji="1" lang="en-US" altLang="ko-KR" sz="800" dirty="0"/>
              <a:t>key</a:t>
            </a:r>
            <a:r>
              <a:rPr kumimoji="1" lang="ko-KR" altLang="en-US" sz="800" dirty="0" err="1"/>
              <a:t>를</a:t>
            </a:r>
            <a:r>
              <a:rPr kumimoji="1" lang="ko-KR" altLang="en-US" sz="800" dirty="0"/>
              <a:t> 넣으면 마지막 값만 유효하다</a:t>
            </a:r>
            <a:r>
              <a:rPr kumimoji="1" lang="en-US" altLang="ko-KR" sz="800" dirty="0"/>
              <a:t>.</a:t>
            </a:r>
            <a:endParaRPr kumimoji="1" lang="en-US" altLang="ko-KR" sz="800" b="1" dirty="0"/>
          </a:p>
          <a:p>
            <a:pPr lvl="1"/>
            <a:r>
              <a:rPr kumimoji="1" lang="ko-KR" altLang="en-US" sz="1000" dirty="0"/>
              <a:t>자료구조 상으로 </a:t>
            </a:r>
            <a:r>
              <a:rPr kumimoji="1" lang="ko-KR" altLang="en-US" sz="1000" dirty="0" err="1"/>
              <a:t>볼때는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순서가 보장되지 않는다</a:t>
            </a:r>
            <a:r>
              <a:rPr kumimoji="1" lang="en-US" altLang="ko-KR" sz="1000" dirty="0"/>
              <a:t>.</a:t>
            </a:r>
          </a:p>
          <a:p>
            <a:pPr lvl="1"/>
            <a:r>
              <a:rPr kumimoji="1" lang="en-US" altLang="ko-KR" sz="1000" dirty="0"/>
              <a:t>index </a:t>
            </a:r>
            <a:r>
              <a:rPr kumimoji="1" lang="ko-KR" altLang="en-US" sz="1000" dirty="0"/>
              <a:t>형식이 아닌 </a:t>
            </a:r>
            <a:r>
              <a:rPr kumimoji="1" lang="en-US" altLang="ko-KR" sz="1000" dirty="0"/>
              <a:t>iterator </a:t>
            </a:r>
            <a:r>
              <a:rPr kumimoji="1" lang="ko-KR" altLang="en-US" sz="1000" dirty="0"/>
              <a:t>형식이다</a:t>
            </a:r>
            <a:endParaRPr kumimoji="1" lang="en-US" altLang="ko-KR" sz="1000" dirty="0"/>
          </a:p>
          <a:p>
            <a:pPr lvl="2"/>
            <a:r>
              <a:rPr kumimoji="1" lang="ko-KR" altLang="en-US" sz="800" dirty="0"/>
              <a:t>그렇기 때문에 </a:t>
            </a:r>
            <a:r>
              <a:rPr kumimoji="1" lang="en-US" altLang="ko-KR" sz="800" dirty="0"/>
              <a:t>map </a:t>
            </a:r>
            <a:r>
              <a:rPr kumimoji="1" lang="en-US" altLang="ko-KR" sz="800" dirty="0" err="1"/>
              <a:t>containe</a:t>
            </a:r>
            <a:r>
              <a:rPr kumimoji="1" lang="ko-KR" altLang="en-US" sz="800" dirty="0" err="1"/>
              <a:t>를</a:t>
            </a:r>
            <a:r>
              <a:rPr kumimoji="1" lang="ko-KR" altLang="en-US" sz="800" dirty="0"/>
              <a:t> </a:t>
            </a:r>
            <a:r>
              <a:rPr kumimoji="1" lang="ko-KR" altLang="en-US" sz="800" dirty="0" err="1"/>
              <a:t>순회할때는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auto</a:t>
            </a:r>
            <a:r>
              <a:rPr kumimoji="1" lang="ko-KR" altLang="en-US" sz="800" dirty="0" err="1"/>
              <a:t>를</a:t>
            </a:r>
            <a:r>
              <a:rPr kumimoji="1" lang="ko-KR" altLang="en-US" sz="800" dirty="0"/>
              <a:t> 사용하면 편하다</a:t>
            </a:r>
            <a:r>
              <a:rPr kumimoji="1" lang="en-US" altLang="ko-KR" sz="800" dirty="0"/>
              <a:t>.</a:t>
            </a:r>
          </a:p>
          <a:p>
            <a:endParaRPr kumimoji="1" lang="en-US" altLang="ko-KR" sz="1400" dirty="0"/>
          </a:p>
          <a:p>
            <a:r>
              <a:rPr kumimoji="1" lang="ko-KR" altLang="en-US" sz="1400" dirty="0"/>
              <a:t>좀 쉽게 이해하자면</a:t>
            </a:r>
            <a:r>
              <a:rPr kumimoji="1" lang="en-US" altLang="ko-KR" sz="1400" dirty="0"/>
              <a:t>, Hash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생각하자</a:t>
            </a:r>
            <a:r>
              <a:rPr kumimoji="1" lang="en-US" altLang="ko-KR" sz="1400" dirty="0"/>
              <a:t>.</a:t>
            </a:r>
            <a:endParaRPr kumimoji="1" lang="en-US" altLang="ko-KR" sz="1000" dirty="0"/>
          </a:p>
          <a:p>
            <a:pPr lvl="1"/>
            <a:r>
              <a:rPr kumimoji="1" lang="ko-KR" altLang="en-US" sz="1000" dirty="0"/>
              <a:t>실제로 </a:t>
            </a:r>
            <a:r>
              <a:rPr kumimoji="1" lang="en-US" altLang="ko-KR" sz="1000" dirty="0"/>
              <a:t>Java</a:t>
            </a:r>
            <a:r>
              <a:rPr kumimoji="1" lang="ko-KR" altLang="en-US" sz="1000" dirty="0"/>
              <a:t>에서는 </a:t>
            </a:r>
            <a:r>
              <a:rPr kumimoji="1" lang="en-US" altLang="ko-KR" sz="1000" dirty="0"/>
              <a:t>map</a:t>
            </a:r>
            <a:r>
              <a:rPr kumimoji="1" lang="ko-KR" altLang="en-US" sz="1000" dirty="0"/>
              <a:t>을 </a:t>
            </a:r>
            <a:r>
              <a:rPr kumimoji="1" lang="en-US" altLang="ko-KR" sz="1000" dirty="0" err="1"/>
              <a:t>hash_map</a:t>
            </a:r>
            <a:r>
              <a:rPr kumimoji="1" lang="en-US" altLang="ko-KR" sz="1000" dirty="0"/>
              <a:t> </a:t>
            </a:r>
            <a:r>
              <a:rPr kumimoji="1" lang="ko-KR" altLang="en-US" sz="1000" dirty="0"/>
              <a:t>등으로 구현할 수 있다</a:t>
            </a:r>
            <a:r>
              <a:rPr kumimoji="1" lang="en-US" altLang="ko-KR" sz="1000" dirty="0"/>
              <a:t>.</a:t>
            </a:r>
          </a:p>
          <a:p>
            <a:endParaRPr kumimoji="1" lang="en-US" altLang="ko-KR" sz="1400" dirty="0"/>
          </a:p>
          <a:p>
            <a:pPr marL="0" indent="0">
              <a:buNone/>
            </a:pPr>
            <a:endParaRPr kumimoji="1" lang="en-US" altLang="ko-KR" sz="1400" dirty="0"/>
          </a:p>
          <a:p>
            <a:pPr lvl="1"/>
            <a:endParaRPr kumimoji="1" lang="en-US" altLang="ko-KR" sz="1000" dirty="0"/>
          </a:p>
          <a:p>
            <a:pPr marL="0" indent="0">
              <a:buNone/>
            </a:pPr>
            <a:endParaRPr kumimoji="1" lang="en-US" altLang="ko-KR" sz="1400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BC2A7394-CEF9-ABBE-5CE3-EDBDEB915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0767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51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BD3FC-0F19-FE25-E5DA-C51BB1BF3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Ma</a:t>
            </a:r>
            <a:r>
              <a:rPr kumimoji="1" lang="en-US" altLang="ko-KR" dirty="0"/>
              <a:t>p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A42602-C969-CF28-A1A1-789EE596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715" y="1108257"/>
            <a:ext cx="5456499" cy="500886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C++ Map STL</a:t>
            </a:r>
            <a:endParaRPr kumimoji="1" lang="en-US" altLang="ko-KR" sz="1000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533DEB9A-2B58-EC3D-DF63-9B1FD5893819}"/>
              </a:ext>
            </a:extLst>
          </p:cNvPr>
          <p:cNvGraphicFramePr>
            <a:graphicFrameLocks noGrp="1"/>
          </p:cNvGraphicFramePr>
          <p:nvPr/>
        </p:nvGraphicFramePr>
        <p:xfrm>
          <a:off x="5954715" y="1610971"/>
          <a:ext cx="4668916" cy="1841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476">
                  <a:extLst>
                    <a:ext uri="{9D8B030D-6E8A-4147-A177-3AD203B41FA5}">
                      <a16:colId xmlns:a16="http://schemas.microsoft.com/office/drawing/2014/main" val="34689861"/>
                    </a:ext>
                  </a:extLst>
                </a:gridCol>
                <a:gridCol w="3264440">
                  <a:extLst>
                    <a:ext uri="{9D8B030D-6E8A-4147-A177-3AD203B41FA5}">
                      <a16:colId xmlns:a16="http://schemas.microsoft.com/office/drawing/2014/main" val="3812614886"/>
                    </a:ext>
                  </a:extLst>
                </a:gridCol>
              </a:tblGrid>
              <a:tr h="2699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종류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378681"/>
                  </a:ext>
                </a:extLst>
              </a:tr>
              <a:tr h="370036"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#include &lt;map&gt;</a:t>
                      </a:r>
                    </a:p>
                    <a:p>
                      <a:r>
                        <a:rPr lang="en-US" altLang="ko-Kore-KR" sz="800" dirty="0"/>
                        <a:t>map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키와 데이터를 값 쌍으로 사용하고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Key </a:t>
                      </a:r>
                      <a:r>
                        <a:rPr lang="ko-KR" altLang="en-US" sz="800" dirty="0"/>
                        <a:t>중복을 허용하지 않는다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r>
                        <a:rPr lang="en-US" altLang="ko-Kore-KR" sz="800" dirty="0"/>
                        <a:t>Key </a:t>
                      </a:r>
                      <a:r>
                        <a:rPr lang="ko-KR" altLang="en-US" sz="800" dirty="0"/>
                        <a:t>값 기준으로 기본 </a:t>
                      </a:r>
                      <a:r>
                        <a:rPr lang="en-US" altLang="ko-KR" sz="800" dirty="0"/>
                        <a:t>sorting</a:t>
                      </a:r>
                      <a:r>
                        <a:rPr lang="ko-KR" altLang="en-US" sz="800" dirty="0"/>
                        <a:t>이 되어있다</a:t>
                      </a:r>
                      <a:r>
                        <a:rPr lang="en-US" altLang="ko-KR" sz="800" dirty="0"/>
                        <a:t>.</a:t>
                      </a:r>
                      <a:endParaRPr lang="ko-Kore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40845"/>
                  </a:ext>
                </a:extLst>
              </a:tr>
              <a:tr h="370036"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#include &lt;</a:t>
                      </a:r>
                      <a:r>
                        <a:rPr lang="en-US" altLang="ko-Kore-KR" sz="800" dirty="0" err="1"/>
                        <a:t>unordered_map</a:t>
                      </a:r>
                      <a:r>
                        <a:rPr lang="en-US" altLang="ko-Kore-KR" sz="800" dirty="0"/>
                        <a:t>&gt;</a:t>
                      </a:r>
                    </a:p>
                    <a:p>
                      <a:r>
                        <a:rPr lang="en-US" altLang="ko-Kore-KR" sz="800" dirty="0" err="1"/>
                        <a:t>unordered_map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키와 데이터를 값 쌍으로 사용하고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Key </a:t>
                      </a:r>
                      <a:r>
                        <a:rPr lang="ko-KR" altLang="en-US" sz="800" dirty="0"/>
                        <a:t>중복을 허용하지 않는다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r>
                        <a:rPr lang="en-US" altLang="ko-Kore-KR" sz="800" dirty="0"/>
                        <a:t>Key </a:t>
                      </a:r>
                      <a:r>
                        <a:rPr lang="ko-KR" altLang="en-US" sz="800" dirty="0"/>
                        <a:t>값 기준으로 정렬이 되어있지 않아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hash</a:t>
                      </a:r>
                      <a:r>
                        <a:rPr lang="ko-KR" altLang="en-US" sz="800" dirty="0" err="1"/>
                        <a:t>처럼</a:t>
                      </a:r>
                      <a:r>
                        <a:rPr lang="ko-KR" altLang="en-US" sz="800" dirty="0"/>
                        <a:t> 평균 </a:t>
                      </a:r>
                      <a:r>
                        <a:rPr lang="en-US" altLang="ko-KR" sz="800" dirty="0"/>
                        <a:t>O(1) </a:t>
                      </a:r>
                      <a:r>
                        <a:rPr lang="ko-KR" altLang="en-US" sz="800" dirty="0"/>
                        <a:t>속도로 </a:t>
                      </a:r>
                      <a:r>
                        <a:rPr lang="en-US" altLang="ko-KR" sz="800" dirty="0"/>
                        <a:t>find</a:t>
                      </a:r>
                      <a:r>
                        <a:rPr lang="ko-KR" altLang="en-US" sz="800" dirty="0"/>
                        <a:t> 가 가능하다</a:t>
                      </a:r>
                      <a:r>
                        <a:rPr lang="en-US" altLang="ko-KR" sz="800" dirty="0"/>
                        <a:t>.</a:t>
                      </a:r>
                      <a:endParaRPr lang="ko-Kore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895390"/>
                  </a:ext>
                </a:extLst>
              </a:tr>
              <a:tr h="370036"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#include &lt;map&gt;</a:t>
                      </a:r>
                    </a:p>
                    <a:p>
                      <a:r>
                        <a:rPr lang="en-US" altLang="ko-Kore-KR" sz="800" dirty="0"/>
                        <a:t>multimap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/>
                        <a:t>기본적으로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map</a:t>
                      </a:r>
                      <a:r>
                        <a:rPr lang="ko-KR" altLang="en-US" sz="800" dirty="0"/>
                        <a:t>과 같지만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Key </a:t>
                      </a:r>
                      <a:r>
                        <a:rPr lang="ko-KR" altLang="en-US" sz="800" dirty="0"/>
                        <a:t>중복을 허용한다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r>
                        <a:rPr lang="en-US" altLang="ko-Kore-KR" sz="800" dirty="0"/>
                        <a:t>Operator [] </a:t>
                      </a:r>
                      <a:r>
                        <a:rPr lang="ko-KR" altLang="en-US" sz="800" dirty="0"/>
                        <a:t> 원소 추가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수정이 불가해 멤버함수를 이용 </a:t>
                      </a:r>
                      <a:r>
                        <a:rPr lang="ko-KR" altLang="en-US" sz="800" dirty="0" err="1"/>
                        <a:t>해야한다</a:t>
                      </a:r>
                      <a:r>
                        <a:rPr lang="en-US" altLang="ko-KR" sz="800" dirty="0"/>
                        <a:t>.</a:t>
                      </a:r>
                      <a:endParaRPr lang="ko-Kore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23114"/>
                  </a:ext>
                </a:extLst>
              </a:tr>
              <a:tr h="370036"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#include &lt;</a:t>
                      </a:r>
                      <a:r>
                        <a:rPr lang="en-US" altLang="ko-Kore-KR" sz="800" dirty="0" err="1"/>
                        <a:t>unordered_map</a:t>
                      </a:r>
                      <a:r>
                        <a:rPr lang="en-US" altLang="ko-Kore-KR" sz="800" dirty="0"/>
                        <a:t>&gt;</a:t>
                      </a:r>
                    </a:p>
                    <a:p>
                      <a:r>
                        <a:rPr lang="en-US" altLang="ko-Kore-KR" sz="800" dirty="0" err="1"/>
                        <a:t>unordered_multimap</a:t>
                      </a:r>
                      <a:endParaRPr lang="en-US" altLang="ko-Kore-K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/>
                        <a:t>기본적으로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 err="1"/>
                        <a:t>unordered_map</a:t>
                      </a:r>
                      <a:r>
                        <a:rPr lang="ko-KR" altLang="en-US" sz="800" dirty="0"/>
                        <a:t>과 같지만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Key </a:t>
                      </a:r>
                      <a:r>
                        <a:rPr lang="ko-KR" altLang="en-US" sz="800" dirty="0"/>
                        <a:t>중복을 허용한다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r>
                        <a:rPr lang="en-US" altLang="ko-Kore-KR" sz="800" dirty="0"/>
                        <a:t>Operator [] </a:t>
                      </a:r>
                      <a:r>
                        <a:rPr lang="ko-KR" altLang="en-US" sz="800" dirty="0"/>
                        <a:t> 원소 추가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수정이 불가해 멤버함수를 이용 </a:t>
                      </a:r>
                      <a:r>
                        <a:rPr lang="ko-KR" altLang="en-US" sz="800" dirty="0" err="1"/>
                        <a:t>해야한다</a:t>
                      </a:r>
                      <a:r>
                        <a:rPr lang="en-US" altLang="ko-KR" sz="800" dirty="0"/>
                        <a:t>.</a:t>
                      </a:r>
                      <a:endParaRPr lang="ko-Kore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48584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0C1B81D-A613-2695-C35D-42673504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63" y="1358700"/>
            <a:ext cx="5108559" cy="4883732"/>
          </a:xfrm>
          <a:prstGeom prst="rect">
            <a:avLst/>
          </a:prstGeom>
        </p:spPr>
      </p:pic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C3F3C6F4-A75F-BF8E-4ECF-7F1929887745}"/>
              </a:ext>
            </a:extLst>
          </p:cNvPr>
          <p:cNvGraphicFramePr>
            <a:graphicFrameLocks noGrp="1"/>
          </p:cNvGraphicFramePr>
          <p:nvPr/>
        </p:nvGraphicFramePr>
        <p:xfrm>
          <a:off x="5954715" y="4051009"/>
          <a:ext cx="4668916" cy="212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476">
                  <a:extLst>
                    <a:ext uri="{9D8B030D-6E8A-4147-A177-3AD203B41FA5}">
                      <a16:colId xmlns:a16="http://schemas.microsoft.com/office/drawing/2014/main" val="34689861"/>
                    </a:ext>
                  </a:extLst>
                </a:gridCol>
                <a:gridCol w="3264440">
                  <a:extLst>
                    <a:ext uri="{9D8B030D-6E8A-4147-A177-3AD203B41FA5}">
                      <a16:colId xmlns:a16="http://schemas.microsoft.com/office/drawing/2014/main" val="38126148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함수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378681"/>
                  </a:ext>
                </a:extLst>
              </a:tr>
              <a:tr h="370036"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begin()</a:t>
                      </a:r>
                    </a:p>
                    <a:p>
                      <a:r>
                        <a:rPr lang="en-US" altLang="ko-Kore-KR" sz="800" dirty="0"/>
                        <a:t>end()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/>
                        <a:t>시작위치 </a:t>
                      </a:r>
                      <a:r>
                        <a:rPr lang="en-US" altLang="ko-Kore-KR" sz="800" dirty="0"/>
                        <a:t>iterator </a:t>
                      </a:r>
                      <a:r>
                        <a:rPr lang="ko-Kore-KR" altLang="en-US" sz="800" dirty="0"/>
                        <a:t>반환</a:t>
                      </a:r>
                      <a:endParaRPr lang="en-US" altLang="ko-Kore-KR" sz="800" dirty="0"/>
                    </a:p>
                    <a:p>
                      <a:r>
                        <a:rPr lang="ko-Kore-KR" altLang="en-US" sz="800" dirty="0"/>
                        <a:t>끝 위치 </a:t>
                      </a:r>
                      <a:r>
                        <a:rPr lang="en-US" altLang="ko-Kore-KR" sz="800" dirty="0"/>
                        <a:t>iterator </a:t>
                      </a:r>
                      <a:r>
                        <a:rPr lang="ko-Kore-KR" altLang="en-US" sz="800" dirty="0"/>
                        <a:t>반환</a:t>
                      </a:r>
                      <a:r>
                        <a:rPr lang="en-US" altLang="ko-Kore-KR" sz="800" dirty="0"/>
                        <a:t>, </a:t>
                      </a:r>
                      <a:r>
                        <a:rPr lang="ko-Kore-KR" altLang="en-US" sz="800" dirty="0"/>
                        <a:t>단 끝은 빈값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순회 때 사용할 수 있다</a:t>
                      </a:r>
                      <a:r>
                        <a:rPr lang="en-US" altLang="ko-KR" sz="800" dirty="0"/>
                        <a:t>)</a:t>
                      </a:r>
                      <a:endParaRPr lang="ko-Kore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40845"/>
                  </a:ext>
                </a:extLst>
              </a:tr>
              <a:tr h="370036"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clear()</a:t>
                      </a:r>
                    </a:p>
                    <a:p>
                      <a:r>
                        <a:rPr lang="en-US" altLang="ko-Kore-KR" sz="800" dirty="0"/>
                        <a:t>count(key)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/>
                        <a:t>모든 원소 제거</a:t>
                      </a:r>
                      <a:endParaRPr lang="en-US" altLang="ko-Kore-KR" sz="800" dirty="0"/>
                    </a:p>
                    <a:p>
                      <a:r>
                        <a:rPr lang="en-US" altLang="ko-Kore-KR" sz="800" dirty="0"/>
                        <a:t>Key</a:t>
                      </a:r>
                      <a:r>
                        <a:rPr lang="ko-Kore-KR" altLang="en-US" sz="800" dirty="0"/>
                        <a:t> 값에 해당하는 원소 개수 반환 </a:t>
                      </a:r>
                      <a:r>
                        <a:rPr lang="en-US" altLang="ko-Kore-KR" sz="800" dirty="0"/>
                        <a:t>(</a:t>
                      </a:r>
                      <a:r>
                        <a:rPr lang="en-US" altLang="ko-Kore-KR" sz="800" dirty="0" err="1"/>
                        <a:t>isExist</a:t>
                      </a:r>
                      <a:r>
                        <a:rPr lang="en-US" altLang="ko-Kore-KR" sz="800" dirty="0"/>
                        <a:t> </a:t>
                      </a:r>
                      <a:r>
                        <a:rPr lang="ko-Kore-KR" altLang="en-US" sz="800" dirty="0"/>
                        <a:t>용도로 사용가능</a:t>
                      </a:r>
                      <a:r>
                        <a:rPr lang="en-US" altLang="ko-Kore-KR" sz="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895390"/>
                  </a:ext>
                </a:extLst>
              </a:tr>
              <a:tr h="370036"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empty()</a:t>
                      </a:r>
                    </a:p>
                    <a:p>
                      <a:r>
                        <a:rPr lang="en-US" altLang="ko-Kore-KR" sz="800" dirty="0"/>
                        <a:t>insert({key, value})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/>
                        <a:t>비어있으면 </a:t>
                      </a:r>
                      <a:r>
                        <a:rPr lang="en-US" altLang="ko-Kore-KR" sz="800" dirty="0"/>
                        <a:t>true, </a:t>
                      </a:r>
                      <a:r>
                        <a:rPr lang="ko-Kore-KR" altLang="en-US" sz="800" dirty="0"/>
                        <a:t>아니면 </a:t>
                      </a:r>
                      <a:r>
                        <a:rPr lang="en-US" altLang="ko-Kore-KR" sz="800" dirty="0"/>
                        <a:t>false</a:t>
                      </a:r>
                    </a:p>
                    <a:p>
                      <a:r>
                        <a:rPr lang="ko-Kore-KR" altLang="en-US" sz="800" dirty="0"/>
                        <a:t>원소를 </a:t>
                      </a:r>
                      <a:r>
                        <a:rPr lang="en-US" altLang="ko-Kore-KR" sz="800" dirty="0"/>
                        <a:t>pair </a:t>
                      </a:r>
                      <a:r>
                        <a:rPr lang="ko-Kore-KR" altLang="en-US" sz="800" dirty="0"/>
                        <a:t>형태로 삽입</a:t>
                      </a:r>
                      <a:r>
                        <a:rPr lang="en-US" altLang="ko-Kore-KR" sz="800" dirty="0"/>
                        <a:t>, operator []</a:t>
                      </a:r>
                      <a:r>
                        <a:rPr lang="ko-Kore-KR" altLang="en-US" sz="800" dirty="0"/>
                        <a:t>로도 가능하다</a:t>
                      </a:r>
                      <a:r>
                        <a:rPr lang="en-US" altLang="ko-Kore-KR" sz="800" dirty="0"/>
                        <a:t>. map[“key”] = value</a:t>
                      </a:r>
                      <a:endParaRPr lang="ko-Kore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23114"/>
                  </a:ext>
                </a:extLst>
              </a:tr>
              <a:tr h="370036"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erase(</a:t>
                      </a:r>
                      <a:r>
                        <a:rPr lang="en-US" altLang="ko-Kore-KR" sz="800" dirty="0" err="1"/>
                        <a:t>iter</a:t>
                      </a:r>
                      <a:r>
                        <a:rPr lang="en-US" altLang="ko-Kore-KR" sz="800" dirty="0"/>
                        <a:t>)</a:t>
                      </a:r>
                    </a:p>
                    <a:p>
                      <a:r>
                        <a:rPr lang="en-US" altLang="ko-Kore-KR" sz="800" dirty="0"/>
                        <a:t>erase(key)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Iterator</a:t>
                      </a:r>
                      <a:r>
                        <a:rPr lang="ko-Kore-KR" altLang="en-US" sz="800" dirty="0"/>
                        <a:t>가 가리키는 원소 제거</a:t>
                      </a:r>
                      <a:endParaRPr lang="en-US" altLang="ko-Kore-KR" sz="800" dirty="0"/>
                    </a:p>
                    <a:p>
                      <a:r>
                        <a:rPr lang="en-US" altLang="ko-Kore-KR" sz="800" dirty="0"/>
                        <a:t>Key</a:t>
                      </a:r>
                      <a:r>
                        <a:rPr lang="ko-Kore-KR" altLang="en-US" sz="800" dirty="0"/>
                        <a:t>에 해당되는 원소 제거</a:t>
                      </a:r>
                      <a:endParaRPr lang="en-US" altLang="ko-Kore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48584"/>
                  </a:ext>
                </a:extLst>
              </a:tr>
              <a:tr h="370036"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find(key)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Key</a:t>
                      </a:r>
                      <a:r>
                        <a:rPr lang="ko-Kore-KR" altLang="en-US" sz="800" dirty="0"/>
                        <a:t>가 가리키는 </a:t>
                      </a:r>
                      <a:r>
                        <a:rPr lang="en-US" altLang="ko-Kore-KR" sz="800" dirty="0"/>
                        <a:t>iterator </a:t>
                      </a:r>
                      <a:r>
                        <a:rPr lang="ko-Kore-KR" altLang="en-US" sz="800" dirty="0"/>
                        <a:t>반환</a:t>
                      </a:r>
                      <a:r>
                        <a:rPr lang="en-US" altLang="ko-Kore-KR" sz="800" dirty="0"/>
                        <a:t>, </a:t>
                      </a:r>
                      <a:r>
                        <a:rPr lang="ko-Kore-KR" altLang="en-US" sz="800" dirty="0"/>
                        <a:t>없으면</a:t>
                      </a:r>
                      <a:r>
                        <a:rPr lang="en-US" altLang="ko-Kore-KR" sz="800" dirty="0"/>
                        <a:t> end() </a:t>
                      </a:r>
                      <a:r>
                        <a:rPr lang="ko-Kore-KR" altLang="en-US" sz="800" dirty="0"/>
                        <a:t>의 </a:t>
                      </a:r>
                      <a:r>
                        <a:rPr lang="en-US" altLang="ko-Kore-KR" sz="800" dirty="0"/>
                        <a:t>iterator </a:t>
                      </a:r>
                      <a:r>
                        <a:rPr lang="ko-Kore-KR" altLang="en-US" sz="800" dirty="0"/>
                        <a:t>반환</a:t>
                      </a:r>
                      <a:endParaRPr lang="en-US" altLang="ko-Kore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800777"/>
                  </a:ext>
                </a:extLst>
              </a:tr>
            </a:tbl>
          </a:graphicData>
        </a:graphic>
      </p:graphicFrame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B26828B1-1557-CDEF-D17D-0F033F09E058}"/>
              </a:ext>
            </a:extLst>
          </p:cNvPr>
          <p:cNvSpPr txBox="1">
            <a:spLocks/>
          </p:cNvSpPr>
          <p:nvPr/>
        </p:nvSpPr>
        <p:spPr>
          <a:xfrm>
            <a:off x="5954715" y="3550123"/>
            <a:ext cx="5456499" cy="50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C++ Map </a:t>
            </a:r>
            <a:r>
              <a:rPr kumimoji="1" lang="ko-KR" altLang="en-US" dirty="0"/>
              <a:t>내부 함수</a:t>
            </a:r>
            <a:endParaRPr kumimoji="1" lang="en-US" altLang="ko-KR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D7844C-7CE1-371A-B8D7-5629722DF134}"/>
              </a:ext>
            </a:extLst>
          </p:cNvPr>
          <p:cNvSpPr txBox="1"/>
          <p:nvPr/>
        </p:nvSpPr>
        <p:spPr>
          <a:xfrm>
            <a:off x="4025243" y="6242432"/>
            <a:ext cx="1701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7</a:t>
            </a:r>
            <a:r>
              <a:rPr kumimoji="1" lang="en-US" altLang="ko-KR" sz="1200" dirty="0"/>
              <a:t>785 </a:t>
            </a:r>
            <a:r>
              <a:rPr kumimoji="1" lang="ko-Kore-KR" altLang="en-US" sz="1200" dirty="0"/>
              <a:t>회사에 있는 사람</a:t>
            </a:r>
          </a:p>
        </p:txBody>
      </p:sp>
    </p:spTree>
    <p:extLst>
      <p:ext uri="{BB962C8B-B14F-4D97-AF65-F5344CB8AC3E}">
        <p14:creationId xmlns:p14="http://schemas.microsoft.com/office/powerpoint/2010/main" val="553391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BD3FC-0F19-FE25-E5DA-C51BB1BF3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Set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A42602-C969-CF28-A1A1-789EE596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300" y="1825625"/>
            <a:ext cx="5456499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Set</a:t>
            </a:r>
          </a:p>
          <a:p>
            <a:r>
              <a:rPr kumimoji="1" lang="en-US" altLang="ko-KR" sz="1400" dirty="0"/>
              <a:t>C++ </a:t>
            </a:r>
            <a:r>
              <a:rPr kumimoji="1" lang="ko-KR" altLang="en-US" sz="1400" dirty="0"/>
              <a:t>에서는 </a:t>
            </a:r>
            <a:r>
              <a:rPr kumimoji="1" lang="en-US" altLang="ko-KR" sz="1400" dirty="0"/>
              <a:t>Red-Black Tree </a:t>
            </a:r>
            <a:r>
              <a:rPr kumimoji="1" lang="ko-KR" altLang="en-US" sz="1400" dirty="0"/>
              <a:t>라는 균형 이진 트리로 구현 되어있다</a:t>
            </a:r>
            <a:r>
              <a:rPr kumimoji="1" lang="en-US" altLang="ko-KR" sz="1400" dirty="0"/>
              <a:t>.</a:t>
            </a:r>
          </a:p>
          <a:p>
            <a:endParaRPr kumimoji="1" lang="en-US" altLang="ko-Kore-KR" sz="1400" dirty="0"/>
          </a:p>
          <a:p>
            <a:r>
              <a:rPr kumimoji="1" lang="en-US" altLang="ko-Kore-KR" sz="1400" dirty="0"/>
              <a:t>Key </a:t>
            </a:r>
            <a:r>
              <a:rPr kumimoji="1" lang="ko-Kore-KR" altLang="en-US" sz="1400" dirty="0"/>
              <a:t>를 갖고있는 </a:t>
            </a:r>
            <a:r>
              <a:rPr kumimoji="1" lang="ko-Kore-KR" altLang="en-US" sz="1400" b="1" dirty="0"/>
              <a:t>집합 </a:t>
            </a:r>
            <a:r>
              <a:rPr kumimoji="1" lang="ko-Kore-KR" altLang="en-US" sz="1400" dirty="0"/>
              <a:t>개념의 자료구조</a:t>
            </a:r>
            <a:endParaRPr kumimoji="1" lang="en-US" altLang="ko-KR" sz="1400" dirty="0"/>
          </a:p>
          <a:p>
            <a:pPr lvl="1"/>
            <a:r>
              <a:rPr kumimoji="1" lang="ko-KR" altLang="en-US" sz="1000" b="1" dirty="0"/>
              <a:t>기본적으로 </a:t>
            </a:r>
            <a:r>
              <a:rPr kumimoji="1" lang="en-US" altLang="ko-KR" sz="1000" b="1" dirty="0"/>
              <a:t>Key</a:t>
            </a:r>
            <a:r>
              <a:rPr kumimoji="1" lang="ko-KR" altLang="en-US" sz="1000" b="1" dirty="0"/>
              <a:t>의 중복을 허용하지 않는다</a:t>
            </a:r>
            <a:r>
              <a:rPr kumimoji="1" lang="en-US" altLang="ko-KR" sz="1000" b="1" dirty="0"/>
              <a:t>.</a:t>
            </a:r>
          </a:p>
          <a:p>
            <a:pPr lvl="2"/>
            <a:r>
              <a:rPr kumimoji="1" lang="ko-KR" altLang="en-US" sz="800" dirty="0"/>
              <a:t>중복된 </a:t>
            </a:r>
            <a:r>
              <a:rPr kumimoji="1" lang="en-US" altLang="ko-KR" sz="800" dirty="0"/>
              <a:t>key</a:t>
            </a:r>
            <a:r>
              <a:rPr kumimoji="1" lang="ko-KR" altLang="en-US" sz="800" dirty="0" err="1"/>
              <a:t>를</a:t>
            </a:r>
            <a:r>
              <a:rPr kumimoji="1" lang="ko-KR" altLang="en-US" sz="800" dirty="0"/>
              <a:t> 넣으면 마지막 값만 유효하다</a:t>
            </a:r>
            <a:r>
              <a:rPr kumimoji="1" lang="en-US" altLang="ko-KR" sz="800" dirty="0"/>
              <a:t>.</a:t>
            </a:r>
          </a:p>
          <a:p>
            <a:pPr lvl="2"/>
            <a:r>
              <a:rPr kumimoji="1" lang="ko-KR" altLang="en-US" sz="800" dirty="0"/>
              <a:t>중복을 제거한다는 생각으로도 사용 가능하다 </a:t>
            </a:r>
            <a:r>
              <a:rPr kumimoji="1" lang="en-US" altLang="ko-KR" sz="800" dirty="0"/>
              <a:t>!</a:t>
            </a:r>
          </a:p>
          <a:p>
            <a:pPr lvl="1"/>
            <a:r>
              <a:rPr kumimoji="1" lang="en-US" altLang="ko-KR" sz="1000" dirty="0"/>
              <a:t>index </a:t>
            </a:r>
            <a:r>
              <a:rPr kumimoji="1" lang="ko-KR" altLang="en-US" sz="1000" dirty="0"/>
              <a:t>형식이 아닌 </a:t>
            </a:r>
            <a:r>
              <a:rPr kumimoji="1" lang="en-US" altLang="ko-KR" sz="1000" dirty="0"/>
              <a:t>iterator </a:t>
            </a:r>
            <a:r>
              <a:rPr kumimoji="1" lang="ko-KR" altLang="en-US" sz="1000" dirty="0"/>
              <a:t>형식이다</a:t>
            </a:r>
            <a:endParaRPr kumimoji="1" lang="en-US" altLang="ko-KR" sz="1000" dirty="0"/>
          </a:p>
          <a:p>
            <a:pPr lvl="2"/>
            <a:r>
              <a:rPr kumimoji="1" lang="ko-KR" altLang="en-US" sz="800" dirty="0"/>
              <a:t>그렇기 때문에 </a:t>
            </a:r>
            <a:r>
              <a:rPr kumimoji="1" lang="en-US" altLang="ko-KR" sz="800" dirty="0"/>
              <a:t>map </a:t>
            </a:r>
            <a:r>
              <a:rPr kumimoji="1" lang="en-US" altLang="ko-KR" sz="800" dirty="0" err="1"/>
              <a:t>containe</a:t>
            </a:r>
            <a:r>
              <a:rPr kumimoji="1" lang="ko-KR" altLang="en-US" sz="800" dirty="0" err="1"/>
              <a:t>를</a:t>
            </a:r>
            <a:r>
              <a:rPr kumimoji="1" lang="ko-KR" altLang="en-US" sz="800" dirty="0"/>
              <a:t> </a:t>
            </a:r>
            <a:r>
              <a:rPr kumimoji="1" lang="ko-KR" altLang="en-US" sz="800" dirty="0" err="1"/>
              <a:t>순회할때는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auto</a:t>
            </a:r>
            <a:r>
              <a:rPr kumimoji="1" lang="ko-KR" altLang="en-US" sz="800" dirty="0" err="1"/>
              <a:t>를</a:t>
            </a:r>
            <a:r>
              <a:rPr kumimoji="1" lang="ko-KR" altLang="en-US" sz="800" dirty="0"/>
              <a:t> 사용하면 편하다</a:t>
            </a:r>
            <a:r>
              <a:rPr kumimoji="1" lang="en-US" altLang="ko-KR" sz="800" dirty="0"/>
              <a:t>.</a:t>
            </a:r>
          </a:p>
          <a:p>
            <a:endParaRPr kumimoji="1" lang="en-US" altLang="ko-KR" sz="1400" dirty="0"/>
          </a:p>
          <a:p>
            <a:r>
              <a:rPr kumimoji="1" lang="ko-KR" altLang="en-US" sz="1400" dirty="0"/>
              <a:t>삽입하는 순서에 상관없이 정렬이 유지된다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en-US" altLang="ko-KR" sz="1000" dirty="0"/>
              <a:t>Map</a:t>
            </a:r>
            <a:r>
              <a:rPr kumimoji="1" lang="ko-KR" altLang="en-US" sz="1000" dirty="0"/>
              <a:t>과 마찬가지로 </a:t>
            </a:r>
            <a:r>
              <a:rPr kumimoji="1" lang="en-US" altLang="ko-KR" sz="1000" dirty="0"/>
              <a:t>C++</a:t>
            </a:r>
            <a:r>
              <a:rPr kumimoji="1" lang="ko-KR" altLang="en-US" sz="1000" dirty="0"/>
              <a:t>에서는 </a:t>
            </a:r>
            <a:r>
              <a:rPr kumimoji="1" lang="en-US" altLang="ko-KR" sz="1000" dirty="0" err="1"/>
              <a:t>unordered_set</a:t>
            </a:r>
            <a:r>
              <a:rPr kumimoji="1" lang="ko-KR" altLang="en-US" sz="1000" dirty="0"/>
              <a:t>을 제공한다</a:t>
            </a:r>
            <a:r>
              <a:rPr kumimoji="1" lang="en-US" altLang="ko-KR" sz="1000" dirty="0"/>
              <a:t>.</a:t>
            </a:r>
          </a:p>
          <a:p>
            <a:pPr marL="0" indent="0">
              <a:buNone/>
            </a:pPr>
            <a:endParaRPr kumimoji="1" lang="en-US" altLang="ko-KR" sz="1400" dirty="0"/>
          </a:p>
          <a:p>
            <a:pPr lvl="1"/>
            <a:endParaRPr kumimoji="1" lang="en-US" altLang="ko-KR" sz="1000" dirty="0"/>
          </a:p>
          <a:p>
            <a:pPr marL="0" indent="0">
              <a:buNone/>
            </a:pPr>
            <a:endParaRPr kumimoji="1"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978F19-F333-FA02-F823-C3108842D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83" y="1957559"/>
            <a:ext cx="2611618" cy="22364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E28C2C-BB0E-E792-AB88-F430B1CCB1B9}"/>
              </a:ext>
            </a:extLst>
          </p:cNvPr>
          <p:cNvSpPr txBox="1"/>
          <p:nvPr/>
        </p:nvSpPr>
        <p:spPr>
          <a:xfrm>
            <a:off x="1014610" y="4276232"/>
            <a:ext cx="361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Red-black Tree</a:t>
            </a:r>
            <a:r>
              <a:rPr kumimoji="1" lang="ko-Kore-KR" altLang="en-US" dirty="0"/>
              <a:t>로 구현된 </a:t>
            </a:r>
            <a:r>
              <a:rPr kumimoji="1" lang="en-US" altLang="ko-Kore-KR" dirty="0"/>
              <a:t>set</a:t>
            </a:r>
            <a:r>
              <a:rPr kumimoji="1" lang="ko-Kore-KR" altLang="en-US" dirty="0"/>
              <a:t>의 모습</a:t>
            </a:r>
          </a:p>
        </p:txBody>
      </p:sp>
    </p:spTree>
    <p:extLst>
      <p:ext uri="{BB962C8B-B14F-4D97-AF65-F5344CB8AC3E}">
        <p14:creationId xmlns:p14="http://schemas.microsoft.com/office/powerpoint/2010/main" val="1984842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BD3FC-0F19-FE25-E5DA-C51BB1BF3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Set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A42602-C969-CF28-A1A1-789EE596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715" y="1108257"/>
            <a:ext cx="5456499" cy="500886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C++ Set STL</a:t>
            </a:r>
            <a:endParaRPr kumimoji="1" lang="en-US" altLang="ko-KR" sz="1000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533DEB9A-2B58-EC3D-DF63-9B1FD5893819}"/>
              </a:ext>
            </a:extLst>
          </p:cNvPr>
          <p:cNvGraphicFramePr>
            <a:graphicFrameLocks noGrp="1"/>
          </p:cNvGraphicFramePr>
          <p:nvPr/>
        </p:nvGraphicFramePr>
        <p:xfrm>
          <a:off x="5954715" y="1610971"/>
          <a:ext cx="4668916" cy="1471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476">
                  <a:extLst>
                    <a:ext uri="{9D8B030D-6E8A-4147-A177-3AD203B41FA5}">
                      <a16:colId xmlns:a16="http://schemas.microsoft.com/office/drawing/2014/main" val="34689861"/>
                    </a:ext>
                  </a:extLst>
                </a:gridCol>
                <a:gridCol w="3264440">
                  <a:extLst>
                    <a:ext uri="{9D8B030D-6E8A-4147-A177-3AD203B41FA5}">
                      <a16:colId xmlns:a16="http://schemas.microsoft.com/office/drawing/2014/main" val="3812614886"/>
                    </a:ext>
                  </a:extLst>
                </a:gridCol>
              </a:tblGrid>
              <a:tr h="2699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종류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378681"/>
                  </a:ext>
                </a:extLst>
              </a:tr>
              <a:tr h="370036"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#include &lt;set&gt;</a:t>
                      </a:r>
                    </a:p>
                    <a:p>
                      <a:r>
                        <a:rPr lang="en-US" altLang="ko-Kore-KR" sz="800" dirty="0"/>
                        <a:t>map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Key</a:t>
                      </a:r>
                      <a:r>
                        <a:rPr lang="ko-KR" altLang="en-US" sz="800" dirty="0" err="1"/>
                        <a:t>를</a:t>
                      </a:r>
                      <a:r>
                        <a:rPr lang="ko-KR" altLang="en-US" sz="800" dirty="0"/>
                        <a:t> 저장하고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Key </a:t>
                      </a:r>
                      <a:r>
                        <a:rPr lang="ko-KR" altLang="en-US" sz="800" dirty="0"/>
                        <a:t>중복을 허용하지 않는다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r>
                        <a:rPr lang="en-US" altLang="ko-Kore-KR" sz="800" dirty="0"/>
                        <a:t>Key </a:t>
                      </a:r>
                      <a:r>
                        <a:rPr lang="ko-KR" altLang="en-US" sz="800" dirty="0"/>
                        <a:t>값 기준으로 기본 </a:t>
                      </a:r>
                      <a:r>
                        <a:rPr lang="en-US" altLang="ko-KR" sz="800" dirty="0"/>
                        <a:t>sorting</a:t>
                      </a:r>
                      <a:r>
                        <a:rPr lang="ko-KR" altLang="en-US" sz="800" dirty="0"/>
                        <a:t>이 되어있다</a:t>
                      </a:r>
                      <a:r>
                        <a:rPr lang="en-US" altLang="ko-KR" sz="800" dirty="0"/>
                        <a:t>.</a:t>
                      </a:r>
                      <a:endParaRPr lang="ko-Kore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40845"/>
                  </a:ext>
                </a:extLst>
              </a:tr>
              <a:tr h="370036"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#include &lt;</a:t>
                      </a:r>
                      <a:r>
                        <a:rPr lang="en-US" altLang="ko-Kore-KR" sz="800" dirty="0" err="1"/>
                        <a:t>unordered_set</a:t>
                      </a:r>
                      <a:r>
                        <a:rPr lang="en-US" altLang="ko-Kore-KR" sz="800" dirty="0"/>
                        <a:t>&gt;</a:t>
                      </a:r>
                    </a:p>
                    <a:p>
                      <a:r>
                        <a:rPr lang="en-US" altLang="ko-Kore-KR" sz="800" dirty="0" err="1"/>
                        <a:t>unordered_set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key</a:t>
                      </a:r>
                      <a:r>
                        <a:rPr lang="ko-KR" altLang="en-US" sz="800" dirty="0" err="1"/>
                        <a:t>를</a:t>
                      </a:r>
                      <a:r>
                        <a:rPr lang="ko-KR" altLang="en-US" sz="800" dirty="0"/>
                        <a:t> 저장하고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Key </a:t>
                      </a:r>
                      <a:r>
                        <a:rPr lang="ko-KR" altLang="en-US" sz="800" dirty="0"/>
                        <a:t>중복을 허용하지 않는다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r>
                        <a:rPr lang="en-US" altLang="ko-Kore-KR" sz="800" dirty="0"/>
                        <a:t>Key </a:t>
                      </a:r>
                      <a:r>
                        <a:rPr lang="ko-KR" altLang="en-US" sz="800" dirty="0"/>
                        <a:t>값 기준으로 정렬이 되어있지 않아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hash</a:t>
                      </a:r>
                      <a:r>
                        <a:rPr lang="ko-KR" altLang="en-US" sz="800" dirty="0" err="1"/>
                        <a:t>처럼</a:t>
                      </a:r>
                      <a:r>
                        <a:rPr lang="ko-KR" altLang="en-US" sz="800" dirty="0"/>
                        <a:t> 평균 </a:t>
                      </a:r>
                      <a:r>
                        <a:rPr lang="en-US" altLang="ko-KR" sz="800" dirty="0"/>
                        <a:t>O(1) </a:t>
                      </a:r>
                      <a:r>
                        <a:rPr lang="ko-KR" altLang="en-US" sz="800" dirty="0"/>
                        <a:t>속도로 </a:t>
                      </a:r>
                      <a:r>
                        <a:rPr lang="en-US" altLang="ko-KR" sz="800" dirty="0"/>
                        <a:t>find</a:t>
                      </a:r>
                      <a:r>
                        <a:rPr lang="ko-KR" altLang="en-US" sz="800" dirty="0"/>
                        <a:t> 가 가능하다</a:t>
                      </a:r>
                      <a:r>
                        <a:rPr lang="en-US" altLang="ko-KR" sz="800" dirty="0"/>
                        <a:t>.</a:t>
                      </a:r>
                      <a:endParaRPr lang="ko-Kore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895390"/>
                  </a:ext>
                </a:extLst>
              </a:tr>
              <a:tr h="370036"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#include &lt;set&gt;</a:t>
                      </a:r>
                    </a:p>
                    <a:p>
                      <a:r>
                        <a:rPr lang="en-US" altLang="ko-Kore-KR" sz="800" dirty="0"/>
                        <a:t>multiset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/>
                        <a:t>기본적으로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set</a:t>
                      </a:r>
                      <a:r>
                        <a:rPr lang="ko-KR" altLang="en-US" sz="800" dirty="0"/>
                        <a:t>과 같지만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Key </a:t>
                      </a:r>
                      <a:r>
                        <a:rPr lang="ko-KR" altLang="en-US" sz="800" dirty="0"/>
                        <a:t>중복을 허용한다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r>
                        <a:rPr lang="ko-Kore-KR" altLang="en-US" sz="800" dirty="0"/>
                        <a:t>정렬은 기본 제공한다</a:t>
                      </a:r>
                      <a:r>
                        <a:rPr lang="en-US" altLang="ko-Kore-KR" sz="800" dirty="0"/>
                        <a:t>.</a:t>
                      </a:r>
                      <a:endParaRPr lang="ko-Kore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23114"/>
                  </a:ext>
                </a:extLst>
              </a:tr>
            </a:tbl>
          </a:graphicData>
        </a:graphic>
      </p:graphicFrame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C3F3C6F4-A75F-BF8E-4ECF-7F1929887745}"/>
              </a:ext>
            </a:extLst>
          </p:cNvPr>
          <p:cNvGraphicFramePr>
            <a:graphicFrameLocks noGrp="1"/>
          </p:cNvGraphicFramePr>
          <p:nvPr/>
        </p:nvGraphicFramePr>
        <p:xfrm>
          <a:off x="5954715" y="4051009"/>
          <a:ext cx="4668916" cy="212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476">
                  <a:extLst>
                    <a:ext uri="{9D8B030D-6E8A-4147-A177-3AD203B41FA5}">
                      <a16:colId xmlns:a16="http://schemas.microsoft.com/office/drawing/2014/main" val="34689861"/>
                    </a:ext>
                  </a:extLst>
                </a:gridCol>
                <a:gridCol w="3264440">
                  <a:extLst>
                    <a:ext uri="{9D8B030D-6E8A-4147-A177-3AD203B41FA5}">
                      <a16:colId xmlns:a16="http://schemas.microsoft.com/office/drawing/2014/main" val="38126148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함수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378681"/>
                  </a:ext>
                </a:extLst>
              </a:tr>
              <a:tr h="370036"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Insert()</a:t>
                      </a:r>
                    </a:p>
                    <a:p>
                      <a:r>
                        <a:rPr lang="en-US" altLang="ko-Kore-KR" sz="800" dirty="0"/>
                        <a:t>erase()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/>
                        <a:t>값을 삽입</a:t>
                      </a:r>
                      <a:endParaRPr lang="en-US" altLang="ko-Kore-KR" sz="800" dirty="0"/>
                    </a:p>
                    <a:p>
                      <a:r>
                        <a:rPr lang="ko-Kore-KR" altLang="en-US" sz="800" dirty="0"/>
                        <a:t>값을 제거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440845"/>
                  </a:ext>
                </a:extLst>
              </a:tr>
              <a:tr h="370036">
                <a:tc>
                  <a:txBody>
                    <a:bodyPr/>
                    <a:lstStyle/>
                    <a:p>
                      <a:r>
                        <a:rPr lang="en-US" altLang="ko-Kore-KR" sz="800" dirty="0" err="1"/>
                        <a:t>Lower_bound</a:t>
                      </a:r>
                      <a:r>
                        <a:rPr lang="en-US" altLang="ko-Kore-KR" sz="800" dirty="0"/>
                        <a:t>(value)</a:t>
                      </a:r>
                    </a:p>
                    <a:p>
                      <a:r>
                        <a:rPr lang="en-US" altLang="ko-Kore-KR" sz="800" dirty="0" err="1"/>
                        <a:t>Upper_bound</a:t>
                      </a:r>
                      <a:r>
                        <a:rPr lang="en-US" altLang="ko-Kore-KR" sz="800" dirty="0"/>
                        <a:t>(value)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Value </a:t>
                      </a:r>
                      <a:r>
                        <a:rPr lang="ko-Kore-KR" altLang="en-US" sz="800" dirty="0"/>
                        <a:t>보다 크거나 같은 가장 작은 원소의 </a:t>
                      </a:r>
                      <a:r>
                        <a:rPr lang="en-US" altLang="ko-Kore-KR" sz="800" dirty="0"/>
                        <a:t>iterator</a:t>
                      </a:r>
                      <a:r>
                        <a:rPr lang="ko-Kore-KR" altLang="en-US" sz="800" dirty="0"/>
                        <a:t>를 </a:t>
                      </a:r>
                      <a:r>
                        <a:rPr lang="en-US" altLang="ko-Kore-KR" sz="800" dirty="0"/>
                        <a:t>Return </a:t>
                      </a:r>
                    </a:p>
                    <a:p>
                      <a:r>
                        <a:rPr lang="en-US" altLang="ko-Kore-KR" sz="800" dirty="0"/>
                        <a:t>Value </a:t>
                      </a:r>
                      <a:r>
                        <a:rPr lang="ko-Kore-KR" altLang="en-US" sz="800" dirty="0"/>
                        <a:t>보다 큰 가장 작은 원소의 </a:t>
                      </a:r>
                      <a:r>
                        <a:rPr lang="en-US" altLang="ko-Kore-KR" sz="800" dirty="0"/>
                        <a:t>iterator</a:t>
                      </a:r>
                      <a:r>
                        <a:rPr lang="ko-Kore-KR" altLang="en-US" sz="800" dirty="0"/>
                        <a:t>를 </a:t>
                      </a:r>
                      <a:r>
                        <a:rPr lang="en-US" altLang="ko-Kore-KR" sz="800" dirty="0"/>
                        <a:t>Return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895390"/>
                  </a:ext>
                </a:extLst>
              </a:tr>
              <a:tr h="370036"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begin()</a:t>
                      </a:r>
                    </a:p>
                    <a:p>
                      <a:r>
                        <a:rPr lang="en-US" altLang="ko-Kore-KR" sz="800" dirty="0"/>
                        <a:t>end()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/>
                        <a:t>시작 </a:t>
                      </a:r>
                      <a:r>
                        <a:rPr lang="en-US" altLang="ko-Kore-KR" sz="800" dirty="0"/>
                        <a:t>iterator return</a:t>
                      </a:r>
                    </a:p>
                    <a:p>
                      <a:r>
                        <a:rPr lang="ko-Kore-KR" altLang="en-US" sz="800" dirty="0"/>
                        <a:t>끝 </a:t>
                      </a:r>
                      <a:r>
                        <a:rPr lang="en-US" altLang="ko-Kore-KR" sz="800" dirty="0"/>
                        <a:t>iterator return</a:t>
                      </a:r>
                      <a:endParaRPr lang="ko-Kore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23114"/>
                  </a:ext>
                </a:extLst>
              </a:tr>
              <a:tr h="370036"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count(value)</a:t>
                      </a:r>
                    </a:p>
                    <a:p>
                      <a:r>
                        <a:rPr lang="en-US" altLang="ko-Kore-KR" sz="800" dirty="0"/>
                        <a:t>clear()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/>
                        <a:t>존재하면 </a:t>
                      </a:r>
                      <a:r>
                        <a:rPr lang="en-US" altLang="ko-Kore-KR" sz="800" dirty="0"/>
                        <a:t>true, </a:t>
                      </a:r>
                      <a:r>
                        <a:rPr lang="ko-Kore-KR" altLang="en-US" sz="800" dirty="0"/>
                        <a:t>없으면 </a:t>
                      </a:r>
                      <a:r>
                        <a:rPr lang="en-US" altLang="ko-Kore-KR" sz="800" dirty="0"/>
                        <a:t>false  </a:t>
                      </a:r>
                      <a:r>
                        <a:rPr lang="en-US" altLang="ko-Kore-KR" sz="800" dirty="0">
                          <a:sym typeface="Wingdings" pitchFamily="2" charset="2"/>
                        </a:rPr>
                        <a:t> find </a:t>
                      </a:r>
                      <a:r>
                        <a:rPr lang="ko-Kore-KR" altLang="en-US" sz="800" dirty="0">
                          <a:sym typeface="Wingdings" pitchFamily="2" charset="2"/>
                        </a:rPr>
                        <a:t>처럼 사용할 수 있다</a:t>
                      </a:r>
                      <a:r>
                        <a:rPr lang="en-US" altLang="ko-Kore-KR" sz="800" dirty="0">
                          <a:sym typeface="Wingdings" pitchFamily="2" charset="2"/>
                        </a:rPr>
                        <a:t>.</a:t>
                      </a:r>
                      <a:endParaRPr lang="en-US" altLang="ko-Kore-KR" sz="800" dirty="0"/>
                    </a:p>
                    <a:p>
                      <a:r>
                        <a:rPr lang="en-US" altLang="ko-Kore-KR" sz="800" dirty="0"/>
                        <a:t>Set</a:t>
                      </a:r>
                      <a:r>
                        <a:rPr lang="ko-Kore-KR" altLang="en-US" sz="800" dirty="0"/>
                        <a:t>의 원소를 모두 지운다</a:t>
                      </a:r>
                      <a:endParaRPr lang="en-US" altLang="ko-Kore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48584"/>
                  </a:ext>
                </a:extLst>
              </a:tr>
              <a:tr h="370036"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size()</a:t>
                      </a:r>
                    </a:p>
                    <a:p>
                      <a:r>
                        <a:rPr lang="en-US" altLang="ko-Kore-KR" sz="800" dirty="0"/>
                        <a:t>empty()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Set</a:t>
                      </a:r>
                      <a:r>
                        <a:rPr lang="ko-Kore-KR" altLang="en-US" sz="800" dirty="0"/>
                        <a:t>의 원소의 크기를</a:t>
                      </a:r>
                      <a:r>
                        <a:rPr lang="en-US" altLang="ko-Kore-KR" sz="800" dirty="0"/>
                        <a:t> return</a:t>
                      </a:r>
                    </a:p>
                    <a:p>
                      <a:r>
                        <a:rPr lang="ko-Kore-KR" altLang="en-US" sz="800" dirty="0"/>
                        <a:t>비어있으면 </a:t>
                      </a:r>
                      <a:r>
                        <a:rPr lang="en-US" altLang="ko-Kore-KR" sz="800" dirty="0"/>
                        <a:t>true </a:t>
                      </a:r>
                      <a:r>
                        <a:rPr lang="ko-Kore-KR" altLang="en-US" sz="800" dirty="0"/>
                        <a:t>비어있지 않다면 </a:t>
                      </a:r>
                      <a:r>
                        <a:rPr lang="en-US" altLang="ko-Kore-KR" sz="800" dirty="0"/>
                        <a:t>false</a:t>
                      </a:r>
                      <a:r>
                        <a:rPr lang="ko-Kore-KR" altLang="en-US" sz="800" dirty="0"/>
                        <a:t>를 </a:t>
                      </a:r>
                      <a:r>
                        <a:rPr lang="en-US" altLang="ko-Kore-KR" sz="800" dirty="0"/>
                        <a:t>return</a:t>
                      </a:r>
                      <a:r>
                        <a:rPr lang="ko-Kore-KR" altLang="en-US" sz="800" dirty="0"/>
                        <a:t>한다</a:t>
                      </a:r>
                      <a:r>
                        <a:rPr lang="en-US" altLang="ko-Kore-KR" sz="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800777"/>
                  </a:ext>
                </a:extLst>
              </a:tr>
            </a:tbl>
          </a:graphicData>
        </a:graphic>
      </p:graphicFrame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B26828B1-1557-CDEF-D17D-0F033F09E058}"/>
              </a:ext>
            </a:extLst>
          </p:cNvPr>
          <p:cNvSpPr txBox="1">
            <a:spLocks/>
          </p:cNvSpPr>
          <p:nvPr/>
        </p:nvSpPr>
        <p:spPr>
          <a:xfrm>
            <a:off x="5954715" y="3550123"/>
            <a:ext cx="5456499" cy="50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C++ Set </a:t>
            </a:r>
            <a:r>
              <a:rPr kumimoji="1" lang="ko-KR" altLang="en-US" dirty="0"/>
              <a:t>내부 함수</a:t>
            </a:r>
            <a:endParaRPr kumimoji="1" lang="en-US" altLang="ko-KR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D7844C-7CE1-371A-B8D7-5629722DF134}"/>
              </a:ext>
            </a:extLst>
          </p:cNvPr>
          <p:cNvSpPr txBox="1"/>
          <p:nvPr/>
        </p:nvSpPr>
        <p:spPr>
          <a:xfrm>
            <a:off x="2303812" y="5908229"/>
            <a:ext cx="23409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>
                <a:hlinkClick r:id="rId2"/>
              </a:rPr>
              <a:t>2021 </a:t>
            </a:r>
            <a:r>
              <a:rPr kumimoji="1" lang="ko-Kore-KR" altLang="en-US" sz="800" dirty="0">
                <a:hlinkClick r:id="rId2"/>
              </a:rPr>
              <a:t>카카오 채용연계형 인턴십 </a:t>
            </a:r>
            <a:r>
              <a:rPr kumimoji="1" lang="en-US" altLang="ko-Kore-KR" sz="800" dirty="0">
                <a:hlinkClick r:id="rId2"/>
              </a:rPr>
              <a:t>3</a:t>
            </a:r>
            <a:r>
              <a:rPr kumimoji="1" lang="ko-Kore-KR" altLang="en-US" sz="800" dirty="0">
                <a:hlinkClick r:id="rId2"/>
              </a:rPr>
              <a:t>번문제 </a:t>
            </a:r>
            <a:endParaRPr kumimoji="1" lang="ko-Kore-KR" altLang="en-US" sz="800" dirty="0"/>
          </a:p>
        </p:txBody>
      </p:sp>
      <p:pic>
        <p:nvPicPr>
          <p:cNvPr id="6" name="그림 5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FB9DD3E9-5B89-9AE4-9B84-83AEFF617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8701"/>
            <a:ext cx="3295851" cy="26948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542235-CF80-2961-11F1-7A192A9AC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62" y="4051009"/>
            <a:ext cx="3295851" cy="30454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2954B105-19E4-ED45-51F3-36B2ED3E7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55554"/>
            <a:ext cx="3294413" cy="157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3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3BDA6D2-00D6-282D-3BEB-07984EE3A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82" y="459338"/>
            <a:ext cx="10006848" cy="58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91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D2E6F-5ED4-4EAF-5065-90F90D396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No STL?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50B46B-D8CC-7525-715E-078808C2B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라이브러리를 못 쓰는 </a:t>
            </a:r>
            <a:r>
              <a:rPr kumimoji="1" lang="ko-KR" altLang="en-US" dirty="0" err="1"/>
              <a:t>코테도</a:t>
            </a:r>
            <a:r>
              <a:rPr kumimoji="1" lang="ko-KR" altLang="en-US" dirty="0"/>
              <a:t> 있어요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STL</a:t>
            </a:r>
            <a:r>
              <a:rPr kumimoji="1" lang="ko-KR" altLang="en-US" dirty="0"/>
              <a:t>이 편하다고 해서 자료구조 구현 방법을 잊으면 안돼요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711BA2-C651-FCF2-F193-19C8E4485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4" y="1825625"/>
            <a:ext cx="7690207" cy="20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57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260A9-8E5A-40B1-9E51-BE14F02D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551" y="2766218"/>
            <a:ext cx="1936898" cy="1325563"/>
          </a:xfrm>
        </p:spPr>
        <p:txBody>
          <a:bodyPr/>
          <a:lstStyle/>
          <a:p>
            <a:r>
              <a:rPr kumimoji="1" lang="ko-Kore-KR" altLang="en-US" b="1" dirty="0">
                <a:solidFill>
                  <a:srgbClr val="FF0000"/>
                </a:solidFill>
              </a:rPr>
              <a:t>삽질</a:t>
            </a:r>
            <a:r>
              <a:rPr kumimoji="1" lang="en-US" altLang="ko-KR" b="1" dirty="0">
                <a:solidFill>
                  <a:srgbClr val="FF0000"/>
                </a:solidFill>
              </a:rPr>
              <a:t>?!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12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260A9-8E5A-40B1-9E51-BE14F02D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875" y="2766218"/>
            <a:ext cx="3870250" cy="1325563"/>
          </a:xfrm>
        </p:spPr>
        <p:txBody>
          <a:bodyPr>
            <a:normAutofit/>
          </a:bodyPr>
          <a:lstStyle/>
          <a:p>
            <a:r>
              <a:rPr kumimoji="1" lang="ko-Kore-KR" altLang="en-US" b="1">
                <a:solidFill>
                  <a:srgbClr val="FF0000"/>
                </a:solidFill>
              </a:rPr>
              <a:t>문제</a:t>
            </a:r>
            <a:r>
              <a:rPr kumimoji="1" lang="ko-KR" altLang="en-US" b="1">
                <a:solidFill>
                  <a:srgbClr val="FF0000"/>
                </a:solidFill>
              </a:rPr>
              <a:t> </a:t>
            </a:r>
            <a:r>
              <a:rPr kumimoji="1" lang="ko-Kore-KR" altLang="en-US" b="1">
                <a:solidFill>
                  <a:srgbClr val="FF0000"/>
                </a:solidFill>
              </a:rPr>
              <a:t>풀이</a:t>
            </a:r>
            <a:r>
              <a:rPr kumimoji="1" lang="ko-KR" altLang="en-US" b="1">
                <a:solidFill>
                  <a:srgbClr val="FF0000"/>
                </a:solidFill>
              </a:rPr>
              <a:t> 설계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938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C4923-77DE-F519-725D-F53F0B677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55A27-BF14-5F9E-13D5-EBE68267C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064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문제 풀이 방법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73D2FA-319A-B0E7-C2E7-90148867B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395"/>
            <a:ext cx="10515600" cy="4954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ore-KR" sz="2400" dirty="0"/>
              <a:t>1. </a:t>
            </a:r>
            <a:r>
              <a:rPr kumimoji="1" lang="ko-Kore-KR" altLang="en-US" sz="2400" dirty="0"/>
              <a:t>문제</a:t>
            </a:r>
            <a:r>
              <a:rPr kumimoji="1" lang="ko-KR" altLang="en-US" sz="2400" dirty="0"/>
              <a:t> 이해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=&gt;</a:t>
            </a:r>
            <a:r>
              <a:rPr kumimoji="1" lang="ko-KR" altLang="en-US" sz="2400" dirty="0"/>
              <a:t> 어떤 상황에서 어떤 문제를 이해하는 것인지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2.</a:t>
            </a:r>
            <a:r>
              <a:rPr kumimoji="1" lang="ko-KR" altLang="en-US" sz="2400" dirty="0"/>
              <a:t> 입출력 조건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=&gt;</a:t>
            </a:r>
            <a:r>
              <a:rPr kumimoji="1" lang="ko-KR" altLang="en-US" sz="2400" dirty="0"/>
              <a:t> 순서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범위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특수한 조건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최소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최대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시간 제한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메모리 제한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3.</a:t>
            </a:r>
            <a:r>
              <a:rPr kumimoji="1" lang="ko-KR" altLang="en-US" sz="2400" dirty="0"/>
              <a:t> 풀이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=&gt;</a:t>
            </a:r>
            <a:r>
              <a:rPr kumimoji="1" lang="ko-KR" altLang="en-US" sz="2400" dirty="0"/>
              <a:t> 어떤 자료구조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알고리즘을 사용할지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문제 조건에 부합하는지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간단한 복잡도 계산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4.</a:t>
            </a:r>
            <a:r>
              <a:rPr kumimoji="1" lang="ko-KR" altLang="en-US" sz="2400" dirty="0"/>
              <a:t> 구현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디버깅</a:t>
            </a:r>
            <a:endParaRPr kumimoji="1" lang="en-US" altLang="ko-KR" sz="2400" dirty="0"/>
          </a:p>
          <a:p>
            <a:pPr>
              <a:buFont typeface="Symbol" pitchFamily="2" charset="2"/>
              <a:buChar char="Þ"/>
            </a:pPr>
            <a:r>
              <a:rPr kumimoji="1" lang="ko-KR" altLang="en-US" sz="2400" dirty="0"/>
              <a:t>코드 작성 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 반례 체크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 예외 케이스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 트러블 슈팅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5.</a:t>
            </a:r>
            <a:r>
              <a:rPr kumimoji="1" lang="ko-KR" altLang="en-US" sz="2400" dirty="0"/>
              <a:t> 최적화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있으면</a:t>
            </a:r>
            <a:r>
              <a:rPr kumimoji="1" lang="en-US" altLang="ko-KR" sz="2400" dirty="0"/>
              <a:t>)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64254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59C7A-F4A6-2E71-4407-ED578843C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입출력 조건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91EBF-A0D6-44B5-5AEB-9C48131DE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어떤 자료형으로 받을지</a:t>
            </a:r>
            <a:r>
              <a:rPr kumimoji="1" lang="en-US" altLang="ko-KR" dirty="0"/>
              <a:t>(</a:t>
            </a:r>
            <a:r>
              <a:rPr kumimoji="1" lang="ko-KR" altLang="en-US" dirty="0"/>
              <a:t>자료형 특성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자료형 크기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내가 사용할 자료형의 최대 크기</a:t>
            </a:r>
            <a:br>
              <a:rPr kumimoji="1" lang="en-US" altLang="ko-KR" dirty="0"/>
            </a:b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ex) int</a:t>
            </a:r>
            <a:r>
              <a:rPr kumimoji="1" lang="ko-KR" altLang="en-US" dirty="0"/>
              <a:t>형 배열 최대 크기 약 </a:t>
            </a:r>
            <a:r>
              <a:rPr kumimoji="1" lang="en-US" altLang="ko-KR" dirty="0"/>
              <a:t>2500</a:t>
            </a:r>
            <a:r>
              <a:rPr kumimoji="1" lang="ko-KR" altLang="en-US" dirty="0"/>
              <a:t>만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전역변수 기준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어떤 자료형에 넣고 계산할지</a:t>
            </a:r>
            <a:br>
              <a:rPr kumimoji="1" lang="en-US" altLang="ko-KR" dirty="0"/>
            </a:b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오버플로우</a:t>
            </a:r>
            <a:r>
              <a:rPr kumimoji="1" lang="ko-KR" altLang="en-US" dirty="0"/>
              <a:t> 주의</a:t>
            </a:r>
            <a:endParaRPr kumimoji="1" lang="en-US" altLang="ko-KR" dirty="0"/>
          </a:p>
          <a:p>
            <a:r>
              <a:rPr kumimoji="1" lang="ko-KR" altLang="en-US" dirty="0"/>
              <a:t>입력을 전부 받을지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일부만 받을지</a:t>
            </a:r>
            <a:r>
              <a:rPr kumimoji="1" lang="en-US" altLang="ko-KR" dirty="0"/>
              <a:t>(</a:t>
            </a:r>
            <a:r>
              <a:rPr kumimoji="1" lang="ko-KR" altLang="en-US" dirty="0"/>
              <a:t>문제 조건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메모리 제한</a:t>
            </a:r>
            <a:r>
              <a:rPr kumimoji="1" lang="en-US" altLang="ko-KR" dirty="0"/>
              <a:t>)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705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C38CA-9A76-EDA5-4F1D-B4C37F4B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자료형 크기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7DC32D-D45B-E95A-BD6D-0D9FD3440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878286" cy="45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27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AF0C8-E6E7-49BF-4314-33210023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풀이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67D76-5DD0-0FEF-F3BD-71CF58EDA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내가 사용할 자료구조의 각 연산의 수행 속도</a:t>
            </a:r>
            <a:endParaRPr kumimoji="1" lang="en-US" altLang="ko-KR" dirty="0"/>
          </a:p>
          <a:p>
            <a:r>
              <a:rPr kumimoji="1" lang="ko-KR" altLang="en-US" dirty="0"/>
              <a:t>혹은 내가 사용할 자료구조의 특이한 점</a:t>
            </a:r>
            <a:br>
              <a:rPr kumimoji="1" lang="en-US" altLang="ko-KR" dirty="0"/>
            </a:b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ex) </a:t>
            </a:r>
            <a:r>
              <a:rPr kumimoji="1" lang="ko-KR" altLang="en-US" dirty="0"/>
              <a:t>벡터의 </a:t>
            </a:r>
            <a:r>
              <a:rPr kumimoji="1" lang="en-US" altLang="ko-KR" dirty="0"/>
              <a:t>array doubling </a:t>
            </a:r>
            <a:r>
              <a:rPr kumimoji="1" lang="ko-KR" altLang="en-US" dirty="0"/>
              <a:t>구조</a:t>
            </a:r>
            <a:endParaRPr kumimoji="1" lang="en-US" altLang="ko-KR" dirty="0"/>
          </a:p>
          <a:p>
            <a:r>
              <a:rPr kumimoji="1" lang="ko-KR" altLang="en-US" dirty="0"/>
              <a:t>내가 사용할 알고리즘의 총 </a:t>
            </a:r>
            <a:r>
              <a:rPr kumimoji="1" lang="ko-KR" altLang="en-US" dirty="0" err="1"/>
              <a:t>시간복잡도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그리고 그 자료구조와 알고리즘이 문제 조건에 부합한지 </a:t>
            </a:r>
          </a:p>
        </p:txBody>
      </p:sp>
    </p:spTree>
    <p:extLst>
      <p:ext uri="{BB962C8B-B14F-4D97-AF65-F5344CB8AC3E}">
        <p14:creationId xmlns:p14="http://schemas.microsoft.com/office/powerpoint/2010/main" val="2448920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C3DE75-50F5-8546-F158-F48D5EA71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구현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디버깅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62C9A2-3CE0-E8D3-3E9B-1EFD9E7E7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코드 구현에 정답은 없다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main</a:t>
            </a:r>
            <a:r>
              <a:rPr kumimoji="1" lang="ko-KR" altLang="en-US" dirty="0"/>
              <a:t>문에 다 </a:t>
            </a:r>
            <a:r>
              <a:rPr kumimoji="1" lang="ko-KR" altLang="en-US" dirty="0" err="1"/>
              <a:t>넣는것도</a:t>
            </a:r>
            <a:r>
              <a:rPr kumimoji="1" lang="ko-KR" altLang="en-US" dirty="0"/>
              <a:t> 오답은 아니다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정답만 낸다면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추천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급할수록 돌아가라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925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743F3-05BE-C640-EECD-54783C74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Quiz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C6514D-FC97-9832-B9D8-38D496A7E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6900"/>
            <a:ext cx="3225800" cy="1143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8E5E60-39D5-DE2D-DC8A-BC498E3EA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3162300" cy="147320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A4D716-87E5-0B26-09DD-111E0DD37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825625"/>
            <a:ext cx="7010400" cy="4351338"/>
          </a:xfrm>
        </p:spPr>
        <p:txBody>
          <a:bodyPr/>
          <a:lstStyle/>
          <a:p>
            <a:r>
              <a:rPr kumimoji="1" lang="ko-KR" altLang="en-US" dirty="0"/>
              <a:t>두 반복문의 연산시간을 계산해보세요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 err="1"/>
              <a:t>빅오표기법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2784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E8B10-66FF-1191-4867-DD7531D66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7B758-0F44-4894-B2A2-0A420D418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Quiz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E301DD-EA88-AEA0-2DA9-CC890B1C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6900"/>
            <a:ext cx="3225800" cy="1143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09328A-0AAC-DBFB-0824-3D0A810E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3162300" cy="147320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057F4D-5D7E-4961-28F5-69D946911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825625"/>
            <a:ext cx="7010400" cy="4351338"/>
          </a:xfrm>
        </p:spPr>
        <p:txBody>
          <a:bodyPr/>
          <a:lstStyle/>
          <a:p>
            <a:r>
              <a:rPr kumimoji="1" lang="en-US" altLang="ko-KR" dirty="0"/>
              <a:t>O(n^2 * </a:t>
            </a:r>
            <a:r>
              <a:rPr kumimoji="1" lang="en-US" altLang="ko-KR" dirty="0" err="1"/>
              <a:t>logn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O(n/2 + (n/2)^2 * </a:t>
            </a:r>
            <a:r>
              <a:rPr kumimoji="1" lang="en-US" altLang="ko-KR" dirty="0" err="1"/>
              <a:t>logn</a:t>
            </a:r>
            <a:r>
              <a:rPr kumimoji="1" lang="en-US" altLang="ko-KR" dirty="0"/>
              <a:t>) = O(n^2 * </a:t>
            </a:r>
            <a:r>
              <a:rPr kumimoji="1" lang="en-US" altLang="ko-KR" dirty="0" err="1"/>
              <a:t>logn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하지만 같을까요</a:t>
            </a:r>
            <a:r>
              <a:rPr kumimoji="1" lang="en-US" altLang="ko-KR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058013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488A6-7539-0319-B8D8-A4964681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N</a:t>
            </a:r>
            <a:r>
              <a:rPr kumimoji="1" lang="ko-KR" altLang="en-US" dirty="0"/>
              <a:t>번째 큰 수</a:t>
            </a:r>
            <a:r>
              <a:rPr kumimoji="1" lang="en-US" altLang="ko-KR" dirty="0"/>
              <a:t>(</a:t>
            </a:r>
            <a:r>
              <a:rPr kumimoji="1" lang="ko-KR" altLang="en-US" dirty="0"/>
              <a:t>시간 복잡도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50C7F4-F641-4DD0-4586-2A2FEF9C7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N = 1500 </a:t>
            </a:r>
            <a:r>
              <a:rPr kumimoji="1" lang="ko-KR" altLang="en-US" dirty="0"/>
              <a:t>이지만 실질적으로 사용하는 데이터는 </a:t>
            </a:r>
            <a:r>
              <a:rPr kumimoji="1" lang="en-US" altLang="ko-KR" dirty="0"/>
              <a:t>N^2</a:t>
            </a:r>
            <a:r>
              <a:rPr kumimoji="1" lang="ko-KR" altLang="en-US" dirty="0"/>
              <a:t>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시간 제한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초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ore-KR" dirty="0" err="1"/>
              <a:t>nlogn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시간으로 구현된 </a:t>
            </a:r>
            <a:r>
              <a:rPr kumimoji="1" lang="en-US" altLang="ko-KR" dirty="0"/>
              <a:t>std::sort</a:t>
            </a:r>
            <a:r>
              <a:rPr kumimoji="1" lang="ko-KR" altLang="en-US" dirty="0"/>
              <a:t> 로도 충분히 해결 가능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686599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6EBDB-AE80-7701-B12C-939D3D289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최적화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2CA544-88D8-3EAC-FFFB-517A716B5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코딩테스트를 볼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정답자가 다수이면 시간에 의해 </a:t>
            </a:r>
            <a:r>
              <a:rPr kumimoji="1" lang="ko-KR" altLang="en-US" dirty="0" err="1"/>
              <a:t>합불이</a:t>
            </a:r>
            <a:r>
              <a:rPr kumimoji="1" lang="ko-KR" altLang="en-US" dirty="0"/>
              <a:t> 갈리는 경우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내가 구현한 연산이 진짜 필요한가 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판별해서 지워 나가거나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더 효율적인 방법으로 개선하는 것</a:t>
            </a:r>
          </a:p>
        </p:txBody>
      </p:sp>
    </p:spTree>
    <p:extLst>
      <p:ext uri="{BB962C8B-B14F-4D97-AF65-F5344CB8AC3E}">
        <p14:creationId xmlns:p14="http://schemas.microsoft.com/office/powerpoint/2010/main" val="4200481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E8214-FE3C-D7C3-F887-BFA53F544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064"/>
            <a:ext cx="10515600" cy="1325563"/>
          </a:xfrm>
        </p:spPr>
        <p:txBody>
          <a:bodyPr/>
          <a:lstStyle/>
          <a:p>
            <a:r>
              <a:rPr kumimoji="1" lang="ko-Kore-KR" altLang="en-US" dirty="0"/>
              <a:t>과제</a:t>
            </a:r>
            <a:r>
              <a:rPr kumimoji="1" lang="ko-KR" altLang="en-US" dirty="0"/>
              <a:t> 양식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D52565-B6B5-F3C1-BBD9-085969B9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395"/>
            <a:ext cx="10515600" cy="4954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ore-KR" sz="2400" dirty="0"/>
              <a:t>1. </a:t>
            </a:r>
            <a:r>
              <a:rPr kumimoji="1" lang="ko-Kore-KR" altLang="en-US" sz="2400" dirty="0"/>
              <a:t>문제</a:t>
            </a:r>
            <a:r>
              <a:rPr kumimoji="1" lang="ko-KR" altLang="en-US" sz="2400" dirty="0"/>
              <a:t> 이해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=&gt;</a:t>
            </a:r>
            <a:r>
              <a:rPr kumimoji="1" lang="ko-KR" altLang="en-US" sz="2400" dirty="0"/>
              <a:t> 어떤 상황에서 어떤 문제를 이해하는 것인지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2.</a:t>
            </a:r>
            <a:r>
              <a:rPr kumimoji="1" lang="ko-KR" altLang="en-US" sz="2400" dirty="0"/>
              <a:t> 입출력 조건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=&gt;</a:t>
            </a:r>
            <a:r>
              <a:rPr kumimoji="1" lang="ko-KR" altLang="en-US" sz="2400" dirty="0"/>
              <a:t> 순서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범위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특수한 조건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최소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최대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시간 제한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메모리 제한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3.</a:t>
            </a:r>
            <a:r>
              <a:rPr kumimoji="1" lang="ko-KR" altLang="en-US" sz="2400" dirty="0"/>
              <a:t> 풀이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=&gt;</a:t>
            </a:r>
            <a:r>
              <a:rPr kumimoji="1" lang="ko-KR" altLang="en-US" sz="2400" dirty="0"/>
              <a:t> 어떤 자료구조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알고리즘을 사용할지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문제 조건에 부합하는지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간단한 복잡도 계산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4.</a:t>
            </a:r>
            <a:r>
              <a:rPr kumimoji="1" lang="ko-KR" altLang="en-US" sz="2400" dirty="0"/>
              <a:t> 구현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디버깅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최적화</a:t>
            </a:r>
            <a:endParaRPr kumimoji="1" lang="en-US" altLang="ko-KR" sz="2400" dirty="0"/>
          </a:p>
          <a:p>
            <a:pPr>
              <a:buFont typeface="Symbol" pitchFamily="2" charset="2"/>
              <a:buChar char="Þ"/>
            </a:pPr>
            <a:r>
              <a:rPr kumimoji="1" lang="ko-KR" altLang="en-US" sz="2400" dirty="0"/>
              <a:t>코드 작성 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 반례 체크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 예외 케이스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 트러블 슈팅</a:t>
            </a:r>
            <a:endParaRPr kumimoji="1" lang="en-US" altLang="ko-KR" sz="2400" dirty="0"/>
          </a:p>
          <a:p>
            <a:pPr marL="0" indent="0">
              <a:buNone/>
            </a:pPr>
            <a:r>
              <a:rPr kumimoji="1" lang="en-US" altLang="ko-KR" sz="2400" dirty="0"/>
              <a:t>5.</a:t>
            </a:r>
            <a:r>
              <a:rPr kumimoji="1" lang="ko-KR" altLang="en-US" sz="2400" dirty="0"/>
              <a:t> 소감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필수 </a:t>
            </a:r>
            <a:r>
              <a:rPr kumimoji="1" lang="en-US" altLang="ko-KR" sz="2400" dirty="0"/>
              <a:t>x)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071277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9EB29-D0C3-FB24-B042-8FCA890A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같이</a:t>
            </a:r>
            <a:r>
              <a:rPr kumimoji="1" lang="ko-KR" altLang="en-US" dirty="0"/>
              <a:t> 풀어봐요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270985-EBE1-D8E8-F595-C8DB8BC36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센티와 마법의 </a:t>
            </a:r>
            <a:r>
              <a:rPr kumimoji="1" lang="ko-KR" altLang="en-US" dirty="0" err="1"/>
              <a:t>뿅망치</a:t>
            </a:r>
            <a:endParaRPr kumimoji="1" lang="en" altLang="ko-Kore-KR" dirty="0"/>
          </a:p>
          <a:p>
            <a:r>
              <a:rPr kumimoji="1" lang="en" altLang="ko-Kore-KR" dirty="0">
                <a:hlinkClick r:id="rId3"/>
              </a:rPr>
              <a:t>https://www.acmicpc.net/problem/19638</a:t>
            </a:r>
            <a:endParaRPr kumimoji="1" lang="en" altLang="ko-Kore-KR" dirty="0"/>
          </a:p>
          <a:p>
            <a:endParaRPr kumimoji="1" lang="en" altLang="ko-Kore-KR" dirty="0"/>
          </a:p>
          <a:p>
            <a:pPr marL="514350" indent="-514350">
              <a:buAutoNum type="arabicPeriod"/>
            </a:pPr>
            <a:r>
              <a:rPr kumimoji="1" lang="ko-KR" altLang="en-US" dirty="0"/>
              <a:t>문제의 시간제한</a:t>
            </a:r>
            <a:r>
              <a:rPr kumimoji="1" lang="en-US" altLang="ko-KR" dirty="0"/>
              <a:t>/</a:t>
            </a:r>
            <a:r>
              <a:rPr kumimoji="1" lang="ko-KR" altLang="en-US" dirty="0"/>
              <a:t>메모리제한을 확인</a:t>
            </a:r>
            <a:endParaRPr kumimoji="1" lang="en-US" altLang="ko-KR" dirty="0"/>
          </a:p>
          <a:p>
            <a:pPr marL="514350" indent="-514350">
              <a:buAutoNum type="arabicPeriod"/>
            </a:pPr>
            <a:r>
              <a:rPr kumimoji="1" lang="ko-KR" altLang="en-US" dirty="0"/>
              <a:t>문제의 입력 </a:t>
            </a:r>
            <a:r>
              <a:rPr kumimoji="1" lang="en-US" altLang="ko-KR" dirty="0"/>
              <a:t>N</a:t>
            </a:r>
            <a:r>
              <a:rPr kumimoji="1" lang="ko-KR" altLang="en-US" dirty="0"/>
              <a:t>의 크기 확인</a:t>
            </a:r>
            <a:endParaRPr kumimoji="1" lang="en-US" altLang="ko-KR" dirty="0"/>
          </a:p>
          <a:p>
            <a:pPr marL="514350" indent="-514350">
              <a:buAutoNum type="arabicPeriod"/>
            </a:pPr>
            <a:r>
              <a:rPr kumimoji="1" lang="ko-KR" altLang="en-US" dirty="0"/>
              <a:t>전반적인 문제의 조건을 확인</a:t>
            </a:r>
            <a:endParaRPr kumimoji="1" lang="en-US" altLang="ko-KR" dirty="0"/>
          </a:p>
          <a:p>
            <a:pPr marL="514350" indent="-514350">
              <a:buAutoNum type="arabicPeriod"/>
            </a:pPr>
            <a:r>
              <a:rPr kumimoji="1" lang="ko-KR" altLang="en-US" dirty="0"/>
              <a:t>어떤 자료구조</a:t>
            </a:r>
            <a:r>
              <a:rPr kumimoji="1" lang="en-US" altLang="ko-KR" dirty="0"/>
              <a:t>/</a:t>
            </a:r>
            <a:r>
              <a:rPr kumimoji="1" lang="ko-KR" altLang="en-US" dirty="0"/>
              <a:t>알고리즘을 사용할지 결정</a:t>
            </a:r>
            <a:endParaRPr kumimoji="1" lang="en-US" altLang="ko-KR" dirty="0"/>
          </a:p>
          <a:p>
            <a:pPr marL="514350" indent="-514350">
              <a:buAutoNum type="arabicPeriod"/>
            </a:pPr>
            <a:r>
              <a:rPr kumimoji="1" lang="ko-KR" altLang="en-US" dirty="0"/>
              <a:t>코드 작성</a:t>
            </a:r>
            <a:endParaRPr kumimoji="1" lang="en-US" altLang="ko-KR" dirty="0"/>
          </a:p>
          <a:p>
            <a:pPr marL="514350" indent="-514350">
              <a:buAutoNum type="arabicPeriod"/>
            </a:pPr>
            <a:r>
              <a:rPr kumimoji="1" lang="ko-KR" altLang="en-US" dirty="0"/>
              <a:t>최적화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090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CC047-DE28-E9BD-8FBA-7F909E8CF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 dirty="0"/>
              <a:t>마무리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105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488A6-7539-0319-B8D8-A4964681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N</a:t>
            </a:r>
            <a:r>
              <a:rPr kumimoji="1" lang="ko-KR" altLang="en-US" dirty="0"/>
              <a:t>번째 큰 수</a:t>
            </a:r>
            <a:r>
              <a:rPr kumimoji="1" lang="en-US" altLang="ko-KR" dirty="0"/>
              <a:t>(</a:t>
            </a:r>
            <a:r>
              <a:rPr kumimoji="1" lang="ko-KR" altLang="en-US" dirty="0"/>
              <a:t>시간 복잡도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50C7F4-F641-4DD0-4586-2A2FEF9C7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N = 1500 </a:t>
            </a:r>
            <a:r>
              <a:rPr kumimoji="1" lang="ko-KR" altLang="en-US" dirty="0"/>
              <a:t>이지만 실질적으로 사용하는 데이터는 </a:t>
            </a:r>
            <a:r>
              <a:rPr kumimoji="1" lang="en-US" altLang="ko-KR" dirty="0"/>
              <a:t>N^2</a:t>
            </a:r>
            <a:r>
              <a:rPr kumimoji="1" lang="ko-KR" altLang="en-US" dirty="0"/>
              <a:t>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시간 제한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초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ore-KR" dirty="0" err="1"/>
              <a:t>nlogn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시간으로 구현된 </a:t>
            </a:r>
            <a:r>
              <a:rPr kumimoji="1" lang="en-US" altLang="ko-KR" dirty="0"/>
              <a:t>std::sort</a:t>
            </a:r>
            <a:r>
              <a:rPr kumimoji="1" lang="ko-KR" altLang="en-US" dirty="0"/>
              <a:t> 로도 충분히 해결 가능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1500^2 * log(1500^2)</a:t>
            </a:r>
            <a:r>
              <a:rPr kumimoji="1" lang="ko-KR" altLang="en-US" dirty="0"/>
              <a:t> </a:t>
            </a:r>
            <a:r>
              <a:rPr kumimoji="1" lang="en-US" altLang="ko-KR" dirty="0"/>
              <a:t>~=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 * </a:t>
            </a:r>
            <a:r>
              <a:rPr kumimoji="1" lang="en-US" altLang="ko-KR" dirty="0"/>
              <a:t>1500</a:t>
            </a:r>
            <a:r>
              <a:rPr kumimoji="1" lang="ko-KR" altLang="en-US" dirty="0"/>
              <a:t> * </a:t>
            </a:r>
            <a:r>
              <a:rPr kumimoji="1" lang="en-US" altLang="ko-KR" dirty="0"/>
              <a:t>1500</a:t>
            </a:r>
            <a:r>
              <a:rPr kumimoji="1" lang="ko-KR" altLang="en-US" dirty="0"/>
              <a:t> * </a:t>
            </a:r>
            <a:r>
              <a:rPr kumimoji="1" lang="en-US" altLang="ko-KR" dirty="0"/>
              <a:t>11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정확하진 않지만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대략 </a:t>
            </a:r>
            <a:r>
              <a:rPr kumimoji="1" lang="en-US" altLang="ko-KR" dirty="0"/>
              <a:t>1</a:t>
            </a:r>
            <a:r>
              <a:rPr kumimoji="1" lang="ko-KR" altLang="en-US" dirty="0"/>
              <a:t>초에 </a:t>
            </a:r>
            <a:r>
              <a:rPr kumimoji="1" lang="en-US" altLang="ko-KR" dirty="0"/>
              <a:t>1</a:t>
            </a:r>
            <a:r>
              <a:rPr kumimoji="1" lang="ko-KR" altLang="en-US" dirty="0" err="1"/>
              <a:t>억번의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연산을 수행한다고 어림하면 됩니다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9D3451-0EB1-F49C-BB0D-D0B94ABD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836" y="4288673"/>
            <a:ext cx="4302858" cy="245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88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488A6-7539-0319-B8D8-A4964681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N</a:t>
            </a:r>
            <a:r>
              <a:rPr kumimoji="1" lang="ko-KR" altLang="en-US" dirty="0"/>
              <a:t>번째 큰 수</a:t>
            </a:r>
            <a:r>
              <a:rPr kumimoji="1" lang="en-US" altLang="ko-KR" dirty="0"/>
              <a:t>(</a:t>
            </a:r>
            <a:r>
              <a:rPr kumimoji="1" lang="ko-KR" altLang="en-US" dirty="0"/>
              <a:t>시간 복잡도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50C7F4-F641-4DD0-4586-2A2FEF9C7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N = 1500 </a:t>
            </a:r>
            <a:r>
              <a:rPr kumimoji="1" lang="ko-KR" altLang="en-US" dirty="0"/>
              <a:t>이지만 실질적으로 사용하는 데이터는 </a:t>
            </a:r>
            <a:r>
              <a:rPr kumimoji="1" lang="en-US" altLang="ko-KR" dirty="0"/>
              <a:t>N^2</a:t>
            </a:r>
            <a:r>
              <a:rPr kumimoji="1" lang="ko-KR" altLang="en-US" dirty="0"/>
              <a:t>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시간 제한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초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ore-KR" dirty="0" err="1"/>
              <a:t>nlogn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시간으로 구현된 </a:t>
            </a:r>
            <a:r>
              <a:rPr kumimoji="1" lang="en-US" altLang="ko-KR" dirty="0"/>
              <a:t>std::sort</a:t>
            </a:r>
            <a:r>
              <a:rPr kumimoji="1" lang="ko-KR" altLang="en-US" dirty="0"/>
              <a:t> 로도 충분히 해결 가능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시간초과가 떴다면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입력이 많아서 입력 연산 시간이 많이 든 것</a:t>
            </a:r>
            <a:r>
              <a:rPr kumimoji="1" lang="en-US" altLang="ko-KR" dirty="0"/>
              <a:t>..</a:t>
            </a:r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152769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8AE5E89E-FE61-1737-A889-77E7C6189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37" y="102307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C++ </a:t>
            </a:r>
            <a:r>
              <a:rPr kumimoji="1" lang="ko-KR" altLang="en-US" dirty="0"/>
              <a:t>입출력 속도</a:t>
            </a:r>
            <a:endParaRPr kumimoji="1" lang="ko-Kore-KR" altLang="en-US" dirty="0"/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4CDFDF0F-8D5C-6383-AED9-1304BD102A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4572266"/>
              </p:ext>
            </p:extLst>
          </p:nvPr>
        </p:nvGraphicFramePr>
        <p:xfrm>
          <a:off x="340029" y="1304425"/>
          <a:ext cx="7554312" cy="2621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21939">
                  <a:extLst>
                    <a:ext uri="{9D8B030D-6E8A-4147-A177-3AD203B41FA5}">
                      <a16:colId xmlns:a16="http://schemas.microsoft.com/office/drawing/2014/main" val="625636504"/>
                    </a:ext>
                  </a:extLst>
                </a:gridCol>
                <a:gridCol w="1047215">
                  <a:extLst>
                    <a:ext uri="{9D8B030D-6E8A-4147-A177-3AD203B41FA5}">
                      <a16:colId xmlns:a16="http://schemas.microsoft.com/office/drawing/2014/main" val="496561402"/>
                    </a:ext>
                  </a:extLst>
                </a:gridCol>
                <a:gridCol w="4052460">
                  <a:extLst>
                    <a:ext uri="{9D8B030D-6E8A-4147-A177-3AD203B41FA5}">
                      <a16:colId xmlns:a16="http://schemas.microsoft.com/office/drawing/2014/main" val="1819992836"/>
                    </a:ext>
                  </a:extLst>
                </a:gridCol>
                <a:gridCol w="1432698">
                  <a:extLst>
                    <a:ext uri="{9D8B030D-6E8A-4147-A177-3AD203B41FA5}">
                      <a16:colId xmlns:a16="http://schemas.microsoft.com/office/drawing/2014/main" val="1632105722"/>
                    </a:ext>
                  </a:extLst>
                </a:gridCol>
              </a:tblGrid>
              <a:tr h="317953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순위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입력방법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평균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초</a:t>
                      </a:r>
                      <a:r>
                        <a:rPr lang="en-US" altLang="ko-KR" dirty="0"/>
                        <a:t>)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171410"/>
                  </a:ext>
                </a:extLst>
              </a:tr>
              <a:tr h="291457"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1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C11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mmap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0.043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606239"/>
                  </a:ext>
                </a:extLst>
              </a:tr>
              <a:tr h="291457"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2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C11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fread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0.0799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760129"/>
                  </a:ext>
                </a:extLst>
              </a:tr>
              <a:tr h="291457"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3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C11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getchar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0.3496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307717"/>
                  </a:ext>
                </a:extLst>
              </a:tr>
              <a:tr h="503426"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4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C++ 17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ios_base</a:t>
                      </a:r>
                      <a:r>
                        <a:rPr lang="en-US" altLang="ko-Kore-KR" sz="1600" dirty="0"/>
                        <a:t>::</a:t>
                      </a:r>
                      <a:r>
                        <a:rPr lang="en-US" altLang="ko-Kore-KR" sz="1600" dirty="0" err="1"/>
                        <a:t>sync_with_stdio</a:t>
                      </a:r>
                      <a:r>
                        <a:rPr lang="en-US" altLang="ko-Kore-KR" sz="1600" dirty="0"/>
                        <a:t>(false);</a:t>
                      </a:r>
                    </a:p>
                    <a:p>
                      <a:r>
                        <a:rPr lang="en-US" altLang="ko-Kore-KR" sz="1600" dirty="0" err="1"/>
                        <a:t>cin.tie</a:t>
                      </a:r>
                      <a:r>
                        <a:rPr lang="en-US" altLang="ko-Kore-KR" sz="1600" dirty="0"/>
                        <a:t>(</a:t>
                      </a:r>
                      <a:r>
                        <a:rPr lang="en-US" altLang="ko-Kore-KR" sz="1600" dirty="0" err="1"/>
                        <a:t>nullptr</a:t>
                      </a:r>
                      <a:r>
                        <a:rPr lang="en-US" altLang="ko-Kore-KR" sz="1600" dirty="0"/>
                        <a:t>)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0.5938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782134"/>
                  </a:ext>
                </a:extLst>
              </a:tr>
              <a:tr h="291457"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5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C++ 17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ios_base</a:t>
                      </a:r>
                      <a:r>
                        <a:rPr lang="en" altLang="ko-Kore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</a:t>
                      </a:r>
                      <a:r>
                        <a:rPr lang="en" altLang="ko-Kore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sync_with_stdio</a:t>
                      </a:r>
                      <a:r>
                        <a:rPr lang="en" altLang="ko-Kore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(false);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0.6348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388589"/>
                  </a:ext>
                </a:extLst>
              </a:tr>
              <a:tr h="291457"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7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C11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scanf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0.9206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8148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83F9DF4-681D-55E7-9C7D-2A73FB626540}"/>
              </a:ext>
            </a:extLst>
          </p:cNvPr>
          <p:cNvSpPr txBox="1"/>
          <p:nvPr/>
        </p:nvSpPr>
        <p:spPr>
          <a:xfrm>
            <a:off x="7894341" y="3371707"/>
            <a:ext cx="3303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/>
              <a:t>입력 속도 비교</a:t>
            </a:r>
            <a:endParaRPr kumimoji="1" lang="en" altLang="ko-Kore-KR" sz="1500" dirty="0"/>
          </a:p>
          <a:p>
            <a:r>
              <a:rPr kumimoji="1" lang="en" altLang="ko-Kore-KR" sz="1500" dirty="0"/>
              <a:t>https://</a:t>
            </a:r>
            <a:r>
              <a:rPr kumimoji="1" lang="en" altLang="ko-Kore-KR" sz="1500" dirty="0" err="1"/>
              <a:t>www.acmicpc.net</a:t>
            </a:r>
            <a:r>
              <a:rPr kumimoji="1" lang="en" altLang="ko-Kore-KR" sz="1500" dirty="0"/>
              <a:t>/blog/view/56</a:t>
            </a:r>
            <a:endParaRPr kumimoji="1" lang="ko-Kore-KR" altLang="en-US" sz="1500" dirty="0"/>
          </a:p>
        </p:txBody>
      </p:sp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5D9A5D9D-2F31-FB45-A3F8-5B0300CBF1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0038746"/>
              </p:ext>
            </p:extLst>
          </p:nvPr>
        </p:nvGraphicFramePr>
        <p:xfrm>
          <a:off x="340029" y="4115509"/>
          <a:ext cx="7554312" cy="2529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21939">
                  <a:extLst>
                    <a:ext uri="{9D8B030D-6E8A-4147-A177-3AD203B41FA5}">
                      <a16:colId xmlns:a16="http://schemas.microsoft.com/office/drawing/2014/main" val="625636504"/>
                    </a:ext>
                  </a:extLst>
                </a:gridCol>
                <a:gridCol w="1047215">
                  <a:extLst>
                    <a:ext uri="{9D8B030D-6E8A-4147-A177-3AD203B41FA5}">
                      <a16:colId xmlns:a16="http://schemas.microsoft.com/office/drawing/2014/main" val="496561402"/>
                    </a:ext>
                  </a:extLst>
                </a:gridCol>
                <a:gridCol w="4052460">
                  <a:extLst>
                    <a:ext uri="{9D8B030D-6E8A-4147-A177-3AD203B41FA5}">
                      <a16:colId xmlns:a16="http://schemas.microsoft.com/office/drawing/2014/main" val="1819992836"/>
                    </a:ext>
                  </a:extLst>
                </a:gridCol>
                <a:gridCol w="1432698">
                  <a:extLst>
                    <a:ext uri="{9D8B030D-6E8A-4147-A177-3AD203B41FA5}">
                      <a16:colId xmlns:a16="http://schemas.microsoft.com/office/drawing/2014/main" val="1632105722"/>
                    </a:ext>
                  </a:extLst>
                </a:gridCol>
              </a:tblGrid>
              <a:tr h="317953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순위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입력방법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평균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초</a:t>
                      </a:r>
                      <a:r>
                        <a:rPr lang="en-US" altLang="ko-KR" dirty="0"/>
                        <a:t>)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171410"/>
                  </a:ext>
                </a:extLst>
              </a:tr>
              <a:tr h="291457"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1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C11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fwrite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0.</a:t>
                      </a:r>
                      <a:r>
                        <a:rPr lang="en-US" altLang="ko-KR" sz="1600" dirty="0"/>
                        <a:t>4423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606239"/>
                  </a:ext>
                </a:extLst>
              </a:tr>
              <a:tr h="291457"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2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C++ 17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ios_base</a:t>
                      </a:r>
                      <a:r>
                        <a:rPr lang="en-US" altLang="ko-Kore-KR" sz="1600" dirty="0"/>
                        <a:t>::</a:t>
                      </a:r>
                      <a:r>
                        <a:rPr lang="en-US" altLang="ko-Kore-KR" sz="1600" dirty="0" err="1"/>
                        <a:t>sync_with_stdio</a:t>
                      </a:r>
                      <a:r>
                        <a:rPr lang="en-US" altLang="ko-Kore-KR" sz="1600" dirty="0"/>
                        <a:t>(false);</a:t>
                      </a:r>
                    </a:p>
                    <a:p>
                      <a:r>
                        <a:rPr lang="en-US" altLang="ko-Kore-KR" sz="1600" dirty="0" err="1"/>
                        <a:t>cin.tie</a:t>
                      </a:r>
                      <a:r>
                        <a:rPr lang="en-US" altLang="ko-Kore-KR" sz="1600" dirty="0"/>
                        <a:t>(</a:t>
                      </a:r>
                      <a:r>
                        <a:rPr lang="en-US" altLang="ko-Kore-KR" sz="1600" dirty="0" err="1"/>
                        <a:t>nullptr</a:t>
                      </a:r>
                      <a:r>
                        <a:rPr lang="en-US" altLang="ko-Kore-KR" sz="1600" dirty="0"/>
                        <a:t>)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ko-Kore-KR" sz="1600" dirty="0">
                          <a:effectLst/>
                        </a:rPr>
                        <a:t>0.827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432760129"/>
                  </a:ext>
                </a:extLst>
              </a:tr>
              <a:tr h="291457"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3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C++ 17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ios_base</a:t>
                      </a:r>
                      <a:r>
                        <a:rPr lang="en-US" altLang="ko-Kore-KR" sz="1600" dirty="0"/>
                        <a:t>::</a:t>
                      </a:r>
                      <a:r>
                        <a:rPr lang="en-US" altLang="ko-Kore-KR" sz="1600" dirty="0" err="1"/>
                        <a:t>sync_with_stdio</a:t>
                      </a:r>
                      <a:r>
                        <a:rPr lang="en-US" altLang="ko-Kore-KR" sz="1600" dirty="0"/>
                        <a:t>(false); </a:t>
                      </a:r>
                      <a:r>
                        <a:rPr lang="en-US" altLang="ko-Kore-KR" sz="1600" dirty="0" err="1"/>
                        <a:t>cout.tie</a:t>
                      </a:r>
                      <a:r>
                        <a:rPr lang="en-US" altLang="ko-Kore-KR" sz="1600" dirty="0"/>
                        <a:t>(NULL); </a:t>
                      </a:r>
                      <a:r>
                        <a:rPr lang="en-US" altLang="ko-Kore-KR" sz="1600" dirty="0" err="1"/>
                        <a:t>cout</a:t>
                      </a:r>
                      <a:r>
                        <a:rPr lang="en-US" altLang="ko-Kore-KR" sz="1600" dirty="0"/>
                        <a:t> &lt;&lt; </a:t>
                      </a:r>
                      <a:r>
                        <a:rPr lang="en-US" altLang="ko-Kore-KR" sz="1600" dirty="0" err="1"/>
                        <a:t>i</a:t>
                      </a:r>
                      <a:r>
                        <a:rPr lang="en-US" altLang="ko-Kore-KR" sz="1600" dirty="0"/>
                        <a:t> &lt;&lt; '\n';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0.8272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307717"/>
                  </a:ext>
                </a:extLst>
              </a:tr>
              <a:tr h="291457"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4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C++ 17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" altLang="ko-Kore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("%d\n",</a:t>
                      </a:r>
                      <a:r>
                        <a:rPr lang="en" altLang="ko-Kore-K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" altLang="ko-Kore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0.8624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388589"/>
                  </a:ext>
                </a:extLst>
              </a:tr>
              <a:tr h="291457"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5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ore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C++ 17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 err="1"/>
                        <a:t>cout</a:t>
                      </a:r>
                      <a:r>
                        <a:rPr lang="en-US" altLang="ko-Kore-KR" sz="1600" dirty="0"/>
                        <a:t> &lt;&lt; </a:t>
                      </a:r>
                      <a:r>
                        <a:rPr lang="en-US" altLang="ko-Kore-KR" sz="1600" dirty="0" err="1"/>
                        <a:t>i</a:t>
                      </a:r>
                      <a:r>
                        <a:rPr lang="en-US" altLang="ko-Kore-KR" sz="1600" dirty="0"/>
                        <a:t> &lt;&lt; '\n';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0.9229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8148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76FB89C-F44E-99B5-87D2-35E418746E70}"/>
              </a:ext>
            </a:extLst>
          </p:cNvPr>
          <p:cNvSpPr txBox="1"/>
          <p:nvPr/>
        </p:nvSpPr>
        <p:spPr>
          <a:xfrm>
            <a:off x="7894340" y="6091351"/>
            <a:ext cx="3303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/>
              <a:t>출력 속도 비교</a:t>
            </a:r>
            <a:endParaRPr kumimoji="1" lang="en" altLang="ko-Kore-KR" sz="1500" dirty="0"/>
          </a:p>
          <a:p>
            <a:r>
              <a:rPr kumimoji="1" lang="en" altLang="ko-Kore-KR" sz="1500" dirty="0"/>
              <a:t>https://</a:t>
            </a:r>
            <a:r>
              <a:rPr kumimoji="1" lang="en" altLang="ko-Kore-KR" sz="1500" dirty="0" err="1"/>
              <a:t>www.acmicpc.net</a:t>
            </a:r>
            <a:r>
              <a:rPr kumimoji="1" lang="en" altLang="ko-Kore-KR" sz="1500" dirty="0"/>
              <a:t>/blog/view/5</a:t>
            </a:r>
            <a:r>
              <a:rPr kumimoji="1" lang="en-US" altLang="ko-KR" sz="1500" dirty="0"/>
              <a:t>7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857243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BA50C-798F-5D41-2A35-B8C282B4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C++ </a:t>
            </a:r>
            <a:r>
              <a:rPr kumimoji="1" lang="ko-Kore-KR" altLang="en-US" dirty="0"/>
              <a:t>입출력</a:t>
            </a:r>
            <a:r>
              <a:rPr kumimoji="1" lang="ko-KR" altLang="en-US" dirty="0"/>
              <a:t> 속도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9FE456-858A-1946-AE75-737973BAA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입출력이 방대한 문제에 필요해요</a:t>
            </a:r>
            <a:r>
              <a:rPr kumimoji="1" lang="en-US" altLang="ko-KR" dirty="0"/>
              <a:t>!</a:t>
            </a:r>
          </a:p>
          <a:p>
            <a:r>
              <a:rPr kumimoji="1" lang="ko-KR" altLang="en-US" dirty="0"/>
              <a:t>시간 제한이 타이트한 문제를 풀 때도 필요해요</a:t>
            </a:r>
            <a:r>
              <a:rPr kumimoji="1" lang="en-US" altLang="ko-KR" dirty="0"/>
              <a:t>!</a:t>
            </a:r>
          </a:p>
          <a:p>
            <a:r>
              <a:rPr kumimoji="1" lang="ko-KR" altLang="en-US" dirty="0"/>
              <a:t>특히 이분탐색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dp</a:t>
            </a:r>
            <a:r>
              <a:rPr kumimoji="1" lang="ko-KR" altLang="en-US" dirty="0"/>
              <a:t> 같은 문제</a:t>
            </a:r>
            <a:r>
              <a:rPr kumimoji="1" lang="en-US" altLang="ko-KR" dirty="0"/>
              <a:t>..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특징</a:t>
            </a:r>
            <a:endParaRPr kumimoji="1" lang="en-US" altLang="ko-KR" dirty="0"/>
          </a:p>
          <a:p>
            <a:r>
              <a:rPr kumimoji="1" lang="en-US" altLang="ko-Kore-KR" dirty="0"/>
              <a:t>C</a:t>
            </a:r>
            <a:r>
              <a:rPr kumimoji="1" lang="ko-KR" altLang="en-US" dirty="0"/>
              <a:t>스타일 입출력을 사용할 수 없어요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출력이 마지막에 한꺼번에 </a:t>
            </a:r>
            <a:r>
              <a:rPr kumimoji="1" lang="ko-KR" altLang="en-US" dirty="0" err="1"/>
              <a:t>되서</a:t>
            </a:r>
            <a:r>
              <a:rPr kumimoji="1" lang="ko-KR" altLang="en-US" dirty="0"/>
              <a:t> 디버깅이 어려울 수 있어요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11B1B8-1C5D-CC60-1EF9-9E3D1592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91" y="1420054"/>
            <a:ext cx="4710258" cy="1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22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2271</TotalTime>
  <Words>2223</Words>
  <Application>Microsoft Macintosh PowerPoint</Application>
  <PresentationFormat>와이드스크린</PresentationFormat>
  <Paragraphs>422</Paragraphs>
  <Slides>53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Symbol</vt:lpstr>
      <vt:lpstr>Wingdings</vt:lpstr>
      <vt:lpstr>Office 테마</vt:lpstr>
      <vt:lpstr>   1주차 시간복잡도 / 자료구조 </vt:lpstr>
      <vt:lpstr>과제 리뷰</vt:lpstr>
      <vt:lpstr>과제 분석</vt:lpstr>
      <vt:lpstr>PowerPoint 프레젠테이션</vt:lpstr>
      <vt:lpstr>N번째 큰 수(시간 복잡도)</vt:lpstr>
      <vt:lpstr>N번째 큰 수(시간 복잡도)</vt:lpstr>
      <vt:lpstr>N번째 큰 수(시간 복잡도)</vt:lpstr>
      <vt:lpstr>C++ 입출력 속도</vt:lpstr>
      <vt:lpstr>C++ 입출력 속도</vt:lpstr>
      <vt:lpstr>C++ 입출력 속도</vt:lpstr>
      <vt:lpstr>N번째 큰 수(공간복잡도)</vt:lpstr>
      <vt:lpstr>PowerPoint 프레젠테이션</vt:lpstr>
      <vt:lpstr>N번째 큰 수(공간복잡도)</vt:lpstr>
      <vt:lpstr>PowerPoint 프레젠테이션</vt:lpstr>
      <vt:lpstr>N번째 큰 수(공간 복잡도)</vt:lpstr>
      <vt:lpstr>Trade-off</vt:lpstr>
      <vt:lpstr>PowerPoint 프레젠테이션</vt:lpstr>
      <vt:lpstr>폴짝폴짝</vt:lpstr>
      <vt:lpstr>폴짝폴짝</vt:lpstr>
      <vt:lpstr>폴짝폴짝</vt:lpstr>
      <vt:lpstr>폴짝폴짝</vt:lpstr>
      <vt:lpstr>폴짝폴짝</vt:lpstr>
      <vt:lpstr>폴짝폴짝</vt:lpstr>
      <vt:lpstr>폴짝폴짝</vt:lpstr>
      <vt:lpstr>폴짝폴짝(최적화)</vt:lpstr>
      <vt:lpstr>폴짝폴짝(최적화)</vt:lpstr>
      <vt:lpstr>자료구조</vt:lpstr>
      <vt:lpstr>STL</vt:lpstr>
      <vt:lpstr>Stack</vt:lpstr>
      <vt:lpstr>Queue</vt:lpstr>
      <vt:lpstr>Queue – Priority Queue</vt:lpstr>
      <vt:lpstr>Queue – Priority Queue</vt:lpstr>
      <vt:lpstr>Vector</vt:lpstr>
      <vt:lpstr>Vector - 알고리즘편</vt:lpstr>
      <vt:lpstr>Vector - 알고리즘편</vt:lpstr>
      <vt:lpstr>Map &amp; Set</vt:lpstr>
      <vt:lpstr>Map</vt:lpstr>
      <vt:lpstr>Set</vt:lpstr>
      <vt:lpstr>Set</vt:lpstr>
      <vt:lpstr>No STL?</vt:lpstr>
      <vt:lpstr>삽질?!</vt:lpstr>
      <vt:lpstr>문제 풀이 설계</vt:lpstr>
      <vt:lpstr>문제 풀이 방법</vt:lpstr>
      <vt:lpstr>입출력 조건</vt:lpstr>
      <vt:lpstr>자료형 크기</vt:lpstr>
      <vt:lpstr>풀이</vt:lpstr>
      <vt:lpstr>구현 / 디버깅</vt:lpstr>
      <vt:lpstr>Quiz</vt:lpstr>
      <vt:lpstr>Quiz</vt:lpstr>
      <vt:lpstr>최적화</vt:lpstr>
      <vt:lpstr>과제 양식</vt:lpstr>
      <vt:lpstr>같이 풀어봐요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1주차 시간복잡도 / 자료구조 </dc:title>
  <dc:creator>권혁준</dc:creator>
  <cp:lastModifiedBy>권 혁준</cp:lastModifiedBy>
  <cp:revision>13</cp:revision>
  <dcterms:created xsi:type="dcterms:W3CDTF">2023-06-30T06:59:10Z</dcterms:created>
  <dcterms:modified xsi:type="dcterms:W3CDTF">2025-07-17T06:57:59Z</dcterms:modified>
</cp:coreProperties>
</file>